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4"/>
    <p:sldMasterId id="2147483704" r:id="rId5"/>
    <p:sldMasterId id="2147483716" r:id="rId6"/>
    <p:sldMasterId id="2147483730" r:id="rId7"/>
  </p:sldMasterIdLst>
  <p:notesMasterIdLst>
    <p:notesMasterId r:id="rId40"/>
  </p:notesMasterIdLst>
  <p:sldIdLst>
    <p:sldId id="359" r:id="rId8"/>
    <p:sldId id="360" r:id="rId9"/>
    <p:sldId id="354" r:id="rId10"/>
    <p:sldId id="361" r:id="rId11"/>
    <p:sldId id="310" r:id="rId12"/>
    <p:sldId id="334" r:id="rId13"/>
    <p:sldId id="335" r:id="rId14"/>
    <p:sldId id="336" r:id="rId15"/>
    <p:sldId id="337" r:id="rId16"/>
    <p:sldId id="338" r:id="rId17"/>
    <p:sldId id="339" r:id="rId18"/>
    <p:sldId id="340" r:id="rId19"/>
    <p:sldId id="341" r:id="rId20"/>
    <p:sldId id="329" r:id="rId21"/>
    <p:sldId id="300" r:id="rId22"/>
    <p:sldId id="316" r:id="rId23"/>
    <p:sldId id="301" r:id="rId24"/>
    <p:sldId id="317" r:id="rId25"/>
    <p:sldId id="318" r:id="rId26"/>
    <p:sldId id="302" r:id="rId27"/>
    <p:sldId id="353" r:id="rId28"/>
    <p:sldId id="343" r:id="rId29"/>
    <p:sldId id="345" r:id="rId30"/>
    <p:sldId id="346" r:id="rId31"/>
    <p:sldId id="358" r:id="rId32"/>
    <p:sldId id="347" r:id="rId33"/>
    <p:sldId id="348" r:id="rId34"/>
    <p:sldId id="328" r:id="rId35"/>
    <p:sldId id="307" r:id="rId36"/>
    <p:sldId id="303" r:id="rId37"/>
    <p:sldId id="325" r:id="rId38"/>
    <p:sldId id="362" r:id="rId39"/>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8F6E4"/>
    <a:srgbClr val="EEEFD7"/>
    <a:srgbClr val="FF33CC"/>
    <a:srgbClr val="BBCDE3"/>
    <a:srgbClr val="B395D8"/>
    <a:srgbClr val="3E8CC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15" autoAdjust="0"/>
    <p:restoredTop sz="86353" autoAdjust="0"/>
  </p:normalViewPr>
  <p:slideViewPr>
    <p:cSldViewPr snapToGrid="0">
      <p:cViewPr varScale="1">
        <p:scale>
          <a:sx n="109" d="100"/>
          <a:sy n="109" d="100"/>
        </p:scale>
        <p:origin x="3192" y="108"/>
      </p:cViewPr>
      <p:guideLst>
        <p:guide orient="horz" pos="2160"/>
        <p:guide pos="2880"/>
      </p:guideLst>
    </p:cSldViewPr>
  </p:slideViewPr>
  <p:outlineViewPr>
    <p:cViewPr>
      <p:scale>
        <a:sx n="33" d="100"/>
        <a:sy n="33" d="100"/>
      </p:scale>
      <p:origin x="258" y="222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1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0" Type="http://schemas.openxmlformats.org/officeDocument/2006/relationships/slide" Target="slides/slide13.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latin typeface="Arial" charset="0"/>
                <a:cs typeface="+mn-cs"/>
              </a:defRPr>
            </a:lvl1pPr>
          </a:lstStyle>
          <a:p>
            <a:pPr>
              <a:defRPr/>
            </a:pPr>
            <a:r>
              <a:rPr lang="en-US" dirty="0"/>
              <a:t>Module 4: Managing Security</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r>
              <a:rPr lang="en-US" dirty="0"/>
              <a:t>Course 2786B</a:t>
            </a:r>
          </a:p>
        </p:txBody>
      </p:sp>
      <p:sp>
        <p:nvSpPr>
          <p:cNvPr id="19460"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F7CDD145-17A8-454E-9AC4-066C4616686D}" type="slidenum">
              <a:rPr lang="en-US"/>
              <a:pPr>
                <a:defRPr/>
              </a:pPr>
              <a:t>‹#›</a:t>
            </a:fld>
            <a:endParaRPr lang="en-US" dirty="0"/>
          </a:p>
        </p:txBody>
      </p:sp>
    </p:spTree>
    <p:extLst>
      <p:ext uri="{BB962C8B-B14F-4D97-AF65-F5344CB8AC3E}">
        <p14:creationId xmlns:p14="http://schemas.microsoft.com/office/powerpoint/2010/main" val="2898171260"/>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Arial"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Arial" charset="0"/>
        <a:ea typeface="+mn-ea"/>
        <a:cs typeface="+mn-cs"/>
      </a:defRPr>
    </a:lvl2pPr>
    <a:lvl3pPr marL="914400" algn="l" rtl="0" eaLnBrk="0" fontAlgn="base" hangingPunct="0">
      <a:spcBef>
        <a:spcPct val="0"/>
      </a:spcBef>
      <a:spcAft>
        <a:spcPct val="60000"/>
      </a:spcAft>
      <a:defRPr sz="1000" kern="1200">
        <a:solidFill>
          <a:schemeClr val="tx1"/>
        </a:solidFill>
        <a:latin typeface="Arial" charset="0"/>
        <a:ea typeface="+mn-ea"/>
        <a:cs typeface="+mn-cs"/>
      </a:defRPr>
    </a:lvl3pPr>
    <a:lvl4pPr marL="1371600" algn="l" rtl="0" eaLnBrk="0" fontAlgn="base" hangingPunct="0">
      <a:spcBef>
        <a:spcPct val="0"/>
      </a:spcBef>
      <a:spcAft>
        <a:spcPct val="60000"/>
      </a:spcAft>
      <a:defRPr sz="1000" kern="1200">
        <a:solidFill>
          <a:schemeClr val="tx1"/>
        </a:solidFill>
        <a:latin typeface="Arial" charset="0"/>
        <a:ea typeface="+mn-ea"/>
        <a:cs typeface="+mn-cs"/>
      </a:defRPr>
    </a:lvl4pPr>
    <a:lvl5pPr marL="1828800" algn="l" rtl="0" eaLnBrk="0" fontAlgn="base" hangingPunct="0">
      <a:spcBef>
        <a:spcPct val="0"/>
      </a:spcBef>
      <a:spcAft>
        <a:spcPct val="6000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019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3461717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0082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2205744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23</a:t>
            </a:fld>
            <a:endParaRPr lang="en-US" dirty="0"/>
          </a:p>
        </p:txBody>
      </p:sp>
    </p:spTree>
    <p:extLst>
      <p:ext uri="{BB962C8B-B14F-4D97-AF65-F5344CB8AC3E}">
        <p14:creationId xmlns:p14="http://schemas.microsoft.com/office/powerpoint/2010/main" val="327512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32</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9620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162010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927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285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992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8065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0171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5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6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6548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107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540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18299825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37743582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7899187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111452352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8513257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2581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1594247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924329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447800"/>
            <a:ext cx="82296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7F7B4BA7-2644-40A8-9D2A-085114C1BCDC}" type="datetimeFigureOut">
              <a:rPr lang="en-US"/>
              <a:pPr>
                <a:defRPr/>
              </a:pPr>
              <a:t>11/13/2023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C5611583-28EF-4D77-9207-8AE3A9FB25D0}" type="slidenum">
              <a:rPr lang="en-US"/>
              <a:pPr/>
              <a:t>‹#›</a:t>
            </a:fld>
            <a:endParaRPr lang="en-US"/>
          </a:p>
        </p:txBody>
      </p:sp>
    </p:spTree>
    <p:extLst>
      <p:ext uri="{BB962C8B-B14F-4D97-AF65-F5344CB8AC3E}">
        <p14:creationId xmlns:p14="http://schemas.microsoft.com/office/powerpoint/2010/main" val="12177838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a:prstGeom prst="rect">
            <a:avLst/>
          </a:prstGeo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a:prstGeom prst="rect">
            <a:avLst/>
          </a:prstGeo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a:prstGeom prst="rect">
            <a:avLst/>
          </a:prstGeo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21840167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3129879707"/>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6421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1945790805"/>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341783030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969571119"/>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54463922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2455490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33728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4135662681"/>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15018696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0375" y="0"/>
            <a:ext cx="7773988" cy="7413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8788" y="992188"/>
            <a:ext cx="7751762" cy="43862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6349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6554050" y="2685051"/>
            <a:ext cx="1680918" cy="2355337"/>
          </a:xfrm>
          <a:prstGeom prst="rect">
            <a:avLst/>
          </a:prstGeom>
        </p:spPr>
        <p:txBody>
          <a:bodyPr vert="horz" lIns="68557" tIns="34279" rIns="68557" bIns="34279"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sz="1350"/>
              <a:t>Click to edit Master subtitle style</a:t>
            </a:r>
          </a:p>
        </p:txBody>
      </p:sp>
      <p:sp>
        <p:nvSpPr>
          <p:cNvPr id="13" name="Title 1"/>
          <p:cNvSpPr txBox="1">
            <a:spLocks/>
          </p:cNvSpPr>
          <p:nvPr userDrawn="1"/>
        </p:nvSpPr>
        <p:spPr>
          <a:xfrm>
            <a:off x="144954" y="3376351"/>
            <a:ext cx="6307400" cy="1692617"/>
          </a:xfrm>
          <a:prstGeom prst="rect">
            <a:avLst/>
          </a:prstGeom>
          <a:solidFill>
            <a:srgbClr val="82BF36"/>
          </a:solidFill>
          <a:effectLst/>
        </p:spPr>
        <p:txBody>
          <a:bodyPr vert="horz" lIns="102870" tIns="102870" rIns="68557" bIns="10287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sz="3000"/>
          </a:p>
        </p:txBody>
      </p:sp>
      <p:sp>
        <p:nvSpPr>
          <p:cNvPr id="14" name="top right small rectangle"/>
          <p:cNvSpPr/>
          <p:nvPr userDrawn="1"/>
        </p:nvSpPr>
        <p:spPr bwMode="auto">
          <a:xfrm>
            <a:off x="6512093" y="3374967"/>
            <a:ext cx="2443064"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68553" tIns="34277" rIns="68553" bIns="34277" numCol="1" rtlCol="0" anchor="ctr" anchorCtr="0" compatLnSpc="1">
            <a:prstTxWarp prst="textNoShape">
              <a:avLst/>
            </a:prstTxWarp>
          </a:bodyPr>
          <a:lstStyle/>
          <a:p>
            <a:pPr algn="ctr" defTabSz="685341"/>
            <a:endParaRPr lang="en-US" sz="165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386318" y="4821401"/>
            <a:ext cx="555260" cy="218986"/>
          </a:xfrm>
          <a:prstGeom prst="rect">
            <a:avLst/>
          </a:prstGeom>
        </p:spPr>
      </p:pic>
      <p:sp>
        <p:nvSpPr>
          <p:cNvPr id="16" name="Text Placeholder 10"/>
          <p:cNvSpPr>
            <a:spLocks noGrp="1"/>
          </p:cNvSpPr>
          <p:nvPr>
            <p:ph type="body" sz="quarter" idx="10" hasCustomPrompt="1"/>
          </p:nvPr>
        </p:nvSpPr>
        <p:spPr>
          <a:xfrm>
            <a:off x="219076" y="3466407"/>
            <a:ext cx="6161847" cy="1485524"/>
          </a:xfrm>
          <a:prstGeom prst="rect">
            <a:avLst/>
          </a:prstGeom>
        </p:spPr>
        <p:txBody>
          <a:bodyPr anchor="b" anchorCtr="0">
            <a:normAutofit/>
          </a:bodyPr>
          <a:lstStyle>
            <a:lvl1pPr marL="0" indent="0">
              <a:buNone/>
              <a:defRPr sz="2700" b="0" baseline="0">
                <a:solidFill>
                  <a:schemeClr val="bg1"/>
                </a:solidFill>
                <a:latin typeface="Segoe UI Light" panose="020B0502040204020203" pitchFamily="34" charset="0"/>
                <a:cs typeface="Segoe UI Light" panose="020B0502040204020203" pitchFamily="34" charset="0"/>
              </a:defRPr>
            </a:lvl1pPr>
          </a:lstStyle>
          <a:p>
            <a:pPr lvl="0"/>
            <a:r>
              <a:rPr lang="en-US" dirty="0"/>
              <a:t>Module or Section transition style</a:t>
            </a:r>
          </a:p>
        </p:txBody>
      </p:sp>
      <p:sp>
        <p:nvSpPr>
          <p:cNvPr id="11" name="Subtitle 2"/>
          <p:cNvSpPr>
            <a:spLocks noGrp="1"/>
          </p:cNvSpPr>
          <p:nvPr>
            <p:ph type="subTitle" idx="1"/>
          </p:nvPr>
        </p:nvSpPr>
        <p:spPr>
          <a:xfrm>
            <a:off x="144954" y="5132438"/>
            <a:ext cx="6307400"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352334126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2234413696"/>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405634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a:prstGeom prst="rect">
            <a:avLst/>
          </a:prstGeo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a:prstGeom prst="rect">
            <a:avLst/>
          </a:prstGeo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a:prstGeom prst="rect">
            <a:avLst/>
          </a:prstGeo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160671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cs typeface="+mn-cs"/>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txStyles>
    <p:titleStyle>
      <a:lvl1pPr algn="l" rtl="0" fontAlgn="base">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fontAlgn="base">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fontAlgn="base">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fontAlgn="base">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fontAlgn="base">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solidFill>
                <a:srgbClr val="000000"/>
              </a:solidFill>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46300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1" fontAlgn="base" hangingPunct="1">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1" fontAlgn="base" hangingPunct="1">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eaLnBrk="1" fontAlgn="base" hangingPunct="1">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eaLnBrk="1" fontAlgn="base" hangingPunct="1">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Tree>
    <p:extLst>
      <p:ext uri="{BB962C8B-B14F-4D97-AF65-F5344CB8AC3E}">
        <p14:creationId xmlns:p14="http://schemas.microsoft.com/office/powerpoint/2010/main" val="341112573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9" r:id="rId9"/>
    <p:sldLayoutId id="2147483742" r:id="rId10"/>
    <p:sldLayoutId id="2147483744" r:id="rId11"/>
    <p:sldLayoutId id="2147483745" r:id="rId12"/>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rgbClr val="FFFFFF">
                  <a:lumMod val="75000"/>
                  <a:alpha val="99000"/>
                </a:srgb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rgbClr val="FFFFFF">
                  <a:lumMod val="75000"/>
                  <a:alpha val="99000"/>
                </a:srgbClr>
              </a:solidFill>
            </a:endParaRPr>
          </a:p>
        </p:txBody>
      </p:sp>
    </p:spTree>
    <p:extLst>
      <p:ext uri="{BB962C8B-B14F-4D97-AF65-F5344CB8AC3E}">
        <p14:creationId xmlns:p14="http://schemas.microsoft.com/office/powerpoint/2010/main" val="395717431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6" r:id="rId12"/>
    <p:sldLayoutId id="2147483747" r:id="rId13"/>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415206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 types</a:t>
            </a:r>
          </a:p>
        </p:txBody>
      </p:sp>
      <p:sp>
        <p:nvSpPr>
          <p:cNvPr id="5123" name="Content Placeholder 5"/>
          <p:cNvSpPr>
            <a:spLocks noGrp="1"/>
          </p:cNvSpPr>
          <p:nvPr>
            <p:ph idx="1"/>
          </p:nvPr>
        </p:nvSpPr>
        <p:spPr/>
        <p:txBody>
          <a:bodyPr/>
          <a:lstStyle/>
          <a:p>
            <a:r>
              <a:rPr lang="en-US" sz="3000" b="1" i="1" dirty="0"/>
              <a:t>Money</a:t>
            </a:r>
            <a:r>
              <a:rPr lang="en-US" sz="3000" dirty="0"/>
              <a:t> - used where you’ll store money or currency values</a:t>
            </a:r>
          </a:p>
          <a:p>
            <a:r>
              <a:rPr lang="en-US" sz="3000" b="1" i="1" dirty="0" err="1"/>
              <a:t>Int</a:t>
            </a:r>
            <a:r>
              <a:rPr lang="en-US" sz="3000" dirty="0"/>
              <a:t> - used to store whole numbers and when performing mathematical computations</a:t>
            </a:r>
          </a:p>
          <a:p>
            <a:r>
              <a:rPr lang="en-US" sz="2800" b="1" i="1" dirty="0"/>
              <a:t>Float</a:t>
            </a:r>
            <a:r>
              <a:rPr lang="en-US" sz="2800" dirty="0"/>
              <a:t> - commonly used in the scientific community and is considered an approximate-number data type  </a:t>
            </a:r>
          </a:p>
          <a:p>
            <a:r>
              <a:rPr lang="en-US" sz="2800" b="1" i="1" dirty="0" err="1"/>
              <a:t>Datetime</a:t>
            </a:r>
            <a:r>
              <a:rPr lang="en-US" sz="2800" b="1" i="1" dirty="0"/>
              <a:t> </a:t>
            </a:r>
            <a:r>
              <a:rPr lang="en-US" sz="2800" dirty="0"/>
              <a:t>- used to store date and time values in one of many different formats</a:t>
            </a:r>
          </a:p>
          <a:p>
            <a:endParaRPr lang="en-US" sz="2800" dirty="0"/>
          </a:p>
          <a:p>
            <a:endParaRPr lang="en-US" sz="3000" dirty="0"/>
          </a:p>
          <a:p>
            <a:endParaRPr lang="en-US" sz="3000" dirty="0"/>
          </a:p>
          <a:p>
            <a:endParaRPr lang="en-US" sz="3000" dirty="0"/>
          </a:p>
        </p:txBody>
      </p:sp>
    </p:spTree>
    <p:extLst>
      <p:ext uri="{BB962C8B-B14F-4D97-AF65-F5344CB8AC3E}">
        <p14:creationId xmlns:p14="http://schemas.microsoft.com/office/powerpoint/2010/main" val="416355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 types</a:t>
            </a:r>
          </a:p>
        </p:txBody>
      </p:sp>
      <p:sp>
        <p:nvSpPr>
          <p:cNvPr id="6147" name="Content Placeholder 2"/>
          <p:cNvSpPr>
            <a:spLocks noGrp="1"/>
          </p:cNvSpPr>
          <p:nvPr>
            <p:ph idx="1"/>
          </p:nvPr>
        </p:nvSpPr>
        <p:spPr/>
        <p:txBody>
          <a:bodyPr/>
          <a:lstStyle/>
          <a:p>
            <a:r>
              <a:rPr lang="en-US" sz="3000" b="1" i="1" dirty="0"/>
              <a:t>Char</a:t>
            </a:r>
            <a:r>
              <a:rPr lang="en-US" sz="3000" i="1" dirty="0"/>
              <a:t> – </a:t>
            </a:r>
            <a:r>
              <a:rPr lang="en-US" sz="3000" dirty="0"/>
              <a:t>fixed length non-</a:t>
            </a:r>
            <a:r>
              <a:rPr lang="en-US" sz="3000" dirty="0" err="1"/>
              <a:t>unicode</a:t>
            </a:r>
            <a:r>
              <a:rPr lang="en-US" sz="3000" dirty="0"/>
              <a:t> string data type where </a:t>
            </a:r>
            <a:r>
              <a:rPr lang="en-US" sz="3000" i="1" dirty="0"/>
              <a:t>n</a:t>
            </a:r>
            <a:r>
              <a:rPr lang="en-US" sz="3000" dirty="0"/>
              <a:t> defines the string length</a:t>
            </a:r>
            <a:endParaRPr lang="en-US" sz="3000" i="1" dirty="0"/>
          </a:p>
          <a:p>
            <a:r>
              <a:rPr lang="en-US" sz="3000" b="1" i="1" dirty="0" err="1"/>
              <a:t>Varchar</a:t>
            </a:r>
            <a:r>
              <a:rPr lang="en-US" sz="3000" dirty="0"/>
              <a:t> – variable length non-</a:t>
            </a:r>
            <a:r>
              <a:rPr lang="en-US" sz="3000" dirty="0" err="1"/>
              <a:t>unicode</a:t>
            </a:r>
            <a:r>
              <a:rPr lang="en-US" sz="3000" dirty="0"/>
              <a:t> string data type that indicates the actual storage size of the data </a:t>
            </a:r>
          </a:p>
          <a:p>
            <a:r>
              <a:rPr lang="en-US" sz="3100" b="1" i="1" dirty="0"/>
              <a:t>Bit</a:t>
            </a:r>
            <a:r>
              <a:rPr lang="en-US" sz="3100" dirty="0"/>
              <a:t> (Boolean) – integer that can have a null, 0 (False), or 1 (True) value   </a:t>
            </a:r>
          </a:p>
          <a:p>
            <a:r>
              <a:rPr lang="en-US" sz="3100" b="1" i="1" dirty="0" err="1"/>
              <a:t>Datetimeoffset</a:t>
            </a:r>
            <a:r>
              <a:rPr lang="en-US" sz="3100" dirty="0"/>
              <a:t> – a date combined with time of day that has time zone awareness </a:t>
            </a:r>
            <a:endParaRPr lang="en-US" dirty="0"/>
          </a:p>
        </p:txBody>
      </p:sp>
    </p:spTree>
    <p:extLst>
      <p:ext uri="{BB962C8B-B14F-4D97-AF65-F5344CB8AC3E}">
        <p14:creationId xmlns:p14="http://schemas.microsoft.com/office/powerpoint/2010/main" val="409077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types storage size</a:t>
            </a:r>
          </a:p>
        </p:txBody>
      </p:sp>
      <p:graphicFrame>
        <p:nvGraphicFramePr>
          <p:cNvPr id="4" name="Table 3"/>
          <p:cNvGraphicFramePr>
            <a:graphicFrameLocks noGrp="1"/>
          </p:cNvGraphicFramePr>
          <p:nvPr>
            <p:extLst/>
          </p:nvPr>
        </p:nvGraphicFramePr>
        <p:xfrm>
          <a:off x="647700" y="1346200"/>
          <a:ext cx="7912100" cy="4696178"/>
        </p:xfrm>
        <a:graphic>
          <a:graphicData uri="http://schemas.openxmlformats.org/drawingml/2006/table">
            <a:tbl>
              <a:tblPr firstRow="1" bandRow="1">
                <a:tableStyleId>{5C22544A-7EE6-4342-B048-85BDC9FD1C3A}</a:tableStyleId>
              </a:tblPr>
              <a:tblGrid>
                <a:gridCol w="1574800">
                  <a:extLst>
                    <a:ext uri="{9D8B030D-6E8A-4147-A177-3AD203B41FA5}">
                      <a16:colId xmlns:a16="http://schemas.microsoft.com/office/drawing/2014/main" val="20000"/>
                    </a:ext>
                  </a:extLst>
                </a:gridCol>
                <a:gridCol w="48641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tblGrid>
              <a:tr h="467078">
                <a:tc>
                  <a:txBody>
                    <a:bodyPr/>
                    <a:lstStyle/>
                    <a:p>
                      <a:r>
                        <a:rPr lang="en-US" dirty="0"/>
                        <a:t>Data Type</a:t>
                      </a:r>
                    </a:p>
                  </a:txBody>
                  <a:tcPr/>
                </a:tc>
                <a:tc>
                  <a:txBody>
                    <a:bodyPr/>
                    <a:lstStyle/>
                    <a:p>
                      <a:r>
                        <a:rPr lang="en-US" dirty="0"/>
                        <a:t>Use/Description</a:t>
                      </a:r>
                    </a:p>
                  </a:txBody>
                  <a:tcPr/>
                </a:tc>
                <a:tc>
                  <a:txBody>
                    <a:bodyPr/>
                    <a:lstStyle/>
                    <a:p>
                      <a:r>
                        <a:rPr lang="en-US" dirty="0"/>
                        <a:t>Storage Size</a:t>
                      </a:r>
                    </a:p>
                  </a:txBody>
                  <a:tcPr/>
                </a:tc>
                <a:extLst>
                  <a:ext uri="{0D108BD9-81ED-4DB2-BD59-A6C34878D82A}">
                    <a16:rowId xmlns:a16="http://schemas.microsoft.com/office/drawing/2014/main" val="10000"/>
                  </a:ext>
                </a:extLst>
              </a:tr>
              <a:tr h="467078">
                <a:tc>
                  <a:txBody>
                    <a:bodyPr/>
                    <a:lstStyle/>
                    <a:p>
                      <a:r>
                        <a:rPr lang="en-US" dirty="0"/>
                        <a:t>Money</a:t>
                      </a:r>
                    </a:p>
                  </a:txBody>
                  <a:tcPr/>
                </a:tc>
                <a:tc>
                  <a:txBody>
                    <a:bodyPr/>
                    <a:lstStyle/>
                    <a:p>
                      <a:r>
                        <a:rPr lang="en-US" dirty="0"/>
                        <a:t>Monetary or currency values </a:t>
                      </a:r>
                      <a:r>
                        <a:rPr lang="en-US" dirty="0">
                          <a:effectLst/>
                        </a:rPr>
                        <a:t>-922,337,203,685,477.5808 to 922,337,203,685,477.5807</a:t>
                      </a:r>
                      <a:endParaRPr lang="en-US" dirty="0"/>
                    </a:p>
                  </a:txBody>
                  <a:tcPr/>
                </a:tc>
                <a:tc>
                  <a:txBody>
                    <a:bodyPr/>
                    <a:lstStyle/>
                    <a:p>
                      <a:r>
                        <a:rPr lang="en-US" dirty="0"/>
                        <a:t>8 bytes</a:t>
                      </a:r>
                    </a:p>
                  </a:txBody>
                  <a:tcPr/>
                </a:tc>
                <a:extLst>
                  <a:ext uri="{0D108BD9-81ED-4DB2-BD59-A6C34878D82A}">
                    <a16:rowId xmlns:a16="http://schemas.microsoft.com/office/drawing/2014/main" val="10001"/>
                  </a:ext>
                </a:extLst>
              </a:tr>
              <a:tr h="467078">
                <a:tc>
                  <a:txBody>
                    <a:bodyPr/>
                    <a:lstStyle/>
                    <a:p>
                      <a:r>
                        <a:rPr lang="en-US" dirty="0" err="1"/>
                        <a:t>Int</a:t>
                      </a:r>
                      <a:endParaRPr lang="en-US" dirty="0"/>
                    </a:p>
                  </a:txBody>
                  <a:tcPr/>
                </a:tc>
                <a:tc>
                  <a:txBody>
                    <a:bodyPr/>
                    <a:lstStyle/>
                    <a:p>
                      <a:r>
                        <a:rPr lang="en-US" dirty="0"/>
                        <a:t>Integer data from </a:t>
                      </a:r>
                      <a:r>
                        <a:rPr lang="en-US" dirty="0">
                          <a:effectLst/>
                        </a:rPr>
                        <a:t>-2^31 (-2,147,483,648) to 2^31-1 (2,147,483,647)</a:t>
                      </a:r>
                      <a:endParaRPr lang="en-US" dirty="0"/>
                    </a:p>
                  </a:txBody>
                  <a:tcPr/>
                </a:tc>
                <a:tc>
                  <a:txBody>
                    <a:bodyPr/>
                    <a:lstStyle/>
                    <a:p>
                      <a:r>
                        <a:rPr lang="en-US" dirty="0"/>
                        <a:t>4 bytes</a:t>
                      </a:r>
                    </a:p>
                  </a:txBody>
                  <a:tcPr/>
                </a:tc>
                <a:extLst>
                  <a:ext uri="{0D108BD9-81ED-4DB2-BD59-A6C34878D82A}">
                    <a16:rowId xmlns:a16="http://schemas.microsoft.com/office/drawing/2014/main" val="10002"/>
                  </a:ext>
                </a:extLst>
              </a:tr>
              <a:tr h="467078">
                <a:tc>
                  <a:txBody>
                    <a:bodyPr/>
                    <a:lstStyle/>
                    <a:p>
                      <a:r>
                        <a:rPr lang="en-US" dirty="0"/>
                        <a:t>Float</a:t>
                      </a:r>
                    </a:p>
                  </a:txBody>
                  <a:tcPr/>
                </a:tc>
                <a:tc>
                  <a:txBody>
                    <a:bodyPr/>
                    <a:lstStyle/>
                    <a:p>
                      <a:r>
                        <a:rPr lang="en-US" dirty="0"/>
                        <a:t>Approximate</a:t>
                      </a:r>
                      <a:r>
                        <a:rPr lang="en-US" baseline="0" dirty="0"/>
                        <a:t> number </a:t>
                      </a:r>
                      <a:r>
                        <a:rPr lang="en-US" dirty="0">
                          <a:effectLst/>
                        </a:rPr>
                        <a:t>- 1.79E+308 to -2.23E-308, 0 and 2.23E-308 to 1.79E+308</a:t>
                      </a:r>
                      <a:endParaRPr lang="en-US" dirty="0"/>
                    </a:p>
                  </a:txBody>
                  <a:tcPr/>
                </a:tc>
                <a:tc>
                  <a:txBody>
                    <a:bodyPr/>
                    <a:lstStyle/>
                    <a:p>
                      <a:r>
                        <a:rPr lang="en-US" dirty="0"/>
                        <a:t>Depends on the</a:t>
                      </a:r>
                      <a:r>
                        <a:rPr lang="en-US" baseline="0" dirty="0"/>
                        <a:t> value of </a:t>
                      </a:r>
                      <a:r>
                        <a:rPr lang="en-US" i="1" baseline="0" dirty="0"/>
                        <a:t>n</a:t>
                      </a:r>
                      <a:endParaRPr lang="en-US" i="1" dirty="0"/>
                    </a:p>
                  </a:txBody>
                  <a:tcPr/>
                </a:tc>
                <a:extLst>
                  <a:ext uri="{0D108BD9-81ED-4DB2-BD59-A6C34878D82A}">
                    <a16:rowId xmlns:a16="http://schemas.microsoft.com/office/drawing/2014/main" val="10003"/>
                  </a:ext>
                </a:extLst>
              </a:tr>
              <a:tr h="467078">
                <a:tc>
                  <a:txBody>
                    <a:bodyPr/>
                    <a:lstStyle/>
                    <a:p>
                      <a:r>
                        <a:rPr lang="en-US" dirty="0" err="1"/>
                        <a:t>Datetime</a:t>
                      </a:r>
                      <a:endParaRPr lang="en-US" dirty="0"/>
                    </a:p>
                  </a:txBody>
                  <a:tcPr/>
                </a:tc>
                <a:tc>
                  <a:txBody>
                    <a:bodyPr/>
                    <a:lstStyle/>
                    <a:p>
                      <a:r>
                        <a:rPr lang="en-US" dirty="0"/>
                        <a:t>Date Range  </a:t>
                      </a:r>
                      <a:r>
                        <a:rPr lang="en-US" dirty="0">
                          <a:effectLst/>
                        </a:rPr>
                        <a:t>January 1, 1753, through December 31, 9999 Time Range</a:t>
                      </a:r>
                      <a:r>
                        <a:rPr lang="en-US" baseline="0" dirty="0">
                          <a:effectLst/>
                        </a:rPr>
                        <a:t>  </a:t>
                      </a:r>
                      <a:r>
                        <a:rPr lang="en-US" dirty="0">
                          <a:effectLst/>
                        </a:rPr>
                        <a:t>00:00:00 through 23:59:59.997</a:t>
                      </a:r>
                      <a:endParaRPr lang="en-US" dirty="0"/>
                    </a:p>
                  </a:txBody>
                  <a:tcPr/>
                </a:tc>
                <a:tc>
                  <a:txBody>
                    <a:bodyPr/>
                    <a:lstStyle/>
                    <a:p>
                      <a:r>
                        <a:rPr lang="en-US" dirty="0"/>
                        <a:t>8 bytes</a:t>
                      </a:r>
                    </a:p>
                  </a:txBody>
                  <a:tcPr/>
                </a:tc>
                <a:extLst>
                  <a:ext uri="{0D108BD9-81ED-4DB2-BD59-A6C34878D82A}">
                    <a16:rowId xmlns:a16="http://schemas.microsoft.com/office/drawing/2014/main" val="10004"/>
                  </a:ext>
                </a:extLst>
              </a:tr>
              <a:tr h="467078">
                <a:tc>
                  <a:txBody>
                    <a:bodyPr/>
                    <a:lstStyle/>
                    <a:p>
                      <a:r>
                        <a:rPr lang="en-US" dirty="0"/>
                        <a:t>Char</a:t>
                      </a:r>
                    </a:p>
                  </a:txBody>
                  <a:tcPr/>
                </a:tc>
                <a:tc>
                  <a:txBody>
                    <a:bodyPr/>
                    <a:lstStyle/>
                    <a:p>
                      <a:r>
                        <a:rPr lang="en-US" dirty="0"/>
                        <a:t>Fixed-length,</a:t>
                      </a:r>
                      <a:r>
                        <a:rPr lang="en-US" baseline="0" dirty="0"/>
                        <a:t> non-Unicode string data. Can be a value from 1 through 8,000</a:t>
                      </a:r>
                      <a:endParaRPr lang="en-US" dirty="0"/>
                    </a:p>
                  </a:txBody>
                  <a:tcPr/>
                </a:tc>
                <a:tc>
                  <a:txBody>
                    <a:bodyPr/>
                    <a:lstStyle/>
                    <a:p>
                      <a:r>
                        <a:rPr lang="en-US" i="1" dirty="0"/>
                        <a:t>n</a:t>
                      </a:r>
                      <a:r>
                        <a:rPr lang="en-US" baseline="0" dirty="0"/>
                        <a:t> bytes </a:t>
                      </a:r>
                      <a:endParaRPr lang="en-US" dirty="0"/>
                    </a:p>
                  </a:txBody>
                  <a:tcPr/>
                </a:tc>
                <a:extLst>
                  <a:ext uri="{0D108BD9-81ED-4DB2-BD59-A6C34878D82A}">
                    <a16:rowId xmlns:a16="http://schemas.microsoft.com/office/drawing/2014/main" val="10005"/>
                  </a:ext>
                </a:extLst>
              </a:tr>
              <a:tr h="142522">
                <a:tc>
                  <a:txBody>
                    <a:bodyPr/>
                    <a:lstStyle/>
                    <a:p>
                      <a:r>
                        <a:rPr lang="en-US" dirty="0" err="1"/>
                        <a:t>Varchar</a:t>
                      </a:r>
                      <a:endParaRPr lang="en-US" dirty="0"/>
                    </a:p>
                  </a:txBody>
                  <a:tcPr/>
                </a:tc>
                <a:tc>
                  <a:txBody>
                    <a:bodyPr/>
                    <a:lstStyle/>
                    <a:p>
                      <a:pPr marL="0" marR="0" indent="0" algn="l" defTabSz="685955" rtl="0" eaLnBrk="1" fontAlgn="auto" latinLnBrk="0" hangingPunct="1">
                        <a:lnSpc>
                          <a:spcPct val="100000"/>
                        </a:lnSpc>
                        <a:spcBef>
                          <a:spcPts val="0"/>
                        </a:spcBef>
                        <a:spcAft>
                          <a:spcPts val="0"/>
                        </a:spcAft>
                        <a:buClrTx/>
                        <a:buSzTx/>
                        <a:buFontTx/>
                        <a:buNone/>
                        <a:tabLst/>
                        <a:defRPr/>
                      </a:pPr>
                      <a:r>
                        <a:rPr lang="en-US" dirty="0"/>
                        <a:t>Variable-length</a:t>
                      </a:r>
                      <a:r>
                        <a:rPr lang="en-US" baseline="0" dirty="0"/>
                        <a:t> non-Unicode string. Can be a value from 1 through 8,000</a:t>
                      </a:r>
                      <a:endParaRPr lang="en-US" dirty="0"/>
                    </a:p>
                  </a:txBody>
                  <a:tcPr/>
                </a:tc>
                <a:tc>
                  <a:txBody>
                    <a:bodyPr/>
                    <a:lstStyle/>
                    <a:p>
                      <a:r>
                        <a:rPr lang="en-US" dirty="0"/>
                        <a:t>Actual length</a:t>
                      </a:r>
                      <a:r>
                        <a:rPr lang="en-US" baseline="0" dirty="0"/>
                        <a:t> + 2 bytes</a:t>
                      </a:r>
                      <a:endParaRPr lang="en-US" dirty="0"/>
                    </a:p>
                  </a:txBody>
                  <a:tcPr/>
                </a:tc>
                <a:extLst>
                  <a:ext uri="{0D108BD9-81ED-4DB2-BD59-A6C34878D82A}">
                    <a16:rowId xmlns:a16="http://schemas.microsoft.com/office/drawing/2014/main" val="10006"/>
                  </a:ext>
                </a:extLst>
              </a:tr>
              <a:tr h="467078">
                <a:tc>
                  <a:txBody>
                    <a:bodyPr/>
                    <a:lstStyle/>
                    <a:p>
                      <a:r>
                        <a:rPr lang="en-US" dirty="0"/>
                        <a:t>Bit</a:t>
                      </a:r>
                    </a:p>
                  </a:txBody>
                  <a:tcPr/>
                </a:tc>
                <a:tc>
                  <a:txBody>
                    <a:bodyPr/>
                    <a:lstStyle/>
                    <a:p>
                      <a:r>
                        <a:rPr lang="en-US" dirty="0"/>
                        <a:t>Integer with a value of 0 or 1. </a:t>
                      </a:r>
                    </a:p>
                  </a:txBody>
                  <a:tcPr/>
                </a:tc>
                <a:tc>
                  <a:txBody>
                    <a:bodyPr/>
                    <a:lstStyle/>
                    <a:p>
                      <a:r>
                        <a:rPr lang="en-US" dirty="0"/>
                        <a:t>1 byte</a:t>
                      </a:r>
                      <a:r>
                        <a:rPr lang="en-US" baseline="0" dirty="0"/>
                        <a:t> for every 8 bit columns</a:t>
                      </a:r>
                      <a:endParaRPr lang="en-US" dirty="0"/>
                    </a:p>
                  </a:txBody>
                  <a:tcPr/>
                </a:tc>
                <a:extLst>
                  <a:ext uri="{0D108BD9-81ED-4DB2-BD59-A6C34878D82A}">
                    <a16:rowId xmlns:a16="http://schemas.microsoft.com/office/drawing/2014/main" val="10007"/>
                  </a:ext>
                </a:extLst>
              </a:tr>
              <a:tr h="467078">
                <a:tc>
                  <a:txBody>
                    <a:bodyPr/>
                    <a:lstStyle/>
                    <a:p>
                      <a:r>
                        <a:rPr lang="en-US" dirty="0" err="1"/>
                        <a:t>Datetimeoffset</a:t>
                      </a:r>
                      <a:endParaRPr lang="en-US" dirty="0"/>
                    </a:p>
                  </a:txBody>
                  <a:tcPr/>
                </a:tc>
                <a:tc>
                  <a:txBody>
                    <a:bodyPr/>
                    <a:lstStyle/>
                    <a:p>
                      <a:r>
                        <a:rPr lang="en-US" dirty="0"/>
                        <a:t>Date range </a:t>
                      </a:r>
                      <a:r>
                        <a:rPr lang="en-US" dirty="0">
                          <a:effectLst/>
                        </a:rPr>
                        <a:t>January 1,1 A.D. through December 31, 9999 A.D. Time range 00:00:00 through 23:59:59.9999999</a:t>
                      </a:r>
                    </a:p>
                    <a:p>
                      <a:r>
                        <a:rPr lang="en-US" dirty="0">
                          <a:effectLst/>
                        </a:rPr>
                        <a:t>Time zone offset range -14:00 through +14:00</a:t>
                      </a:r>
                      <a:endParaRPr lang="en-US" dirty="0"/>
                    </a:p>
                  </a:txBody>
                  <a:tcPr/>
                </a:tc>
                <a:tc>
                  <a:txBody>
                    <a:bodyPr/>
                    <a:lstStyle/>
                    <a:p>
                      <a:r>
                        <a:rPr lang="en-US" dirty="0"/>
                        <a:t>10 Bytes</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5589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Implicit and explicit conversions</a:t>
            </a:r>
          </a:p>
        </p:txBody>
      </p:sp>
      <p:sp>
        <p:nvSpPr>
          <p:cNvPr id="8195" name="Content Placeholder 2"/>
          <p:cNvSpPr>
            <a:spLocks noGrp="1"/>
          </p:cNvSpPr>
          <p:nvPr>
            <p:ph idx="1"/>
          </p:nvPr>
        </p:nvSpPr>
        <p:spPr/>
        <p:txBody>
          <a:bodyPr/>
          <a:lstStyle/>
          <a:p>
            <a:r>
              <a:rPr lang="en-US" sz="2000" dirty="0"/>
              <a:t>Implicit data type conversions occurs when the SQL Server expression evaluator automatically converts data from one data type to another to complete an operation like a comparison of two values</a:t>
            </a:r>
          </a:p>
          <a:p>
            <a:endParaRPr lang="en-US" dirty="0"/>
          </a:p>
          <a:p>
            <a:r>
              <a:rPr lang="en-US" sz="2000" dirty="0"/>
              <a:t>Explicit data type conversions require the use of the CONVERT or CAST function to convert data from one data type to another before an operation like a comparison can be completed. </a:t>
            </a:r>
          </a:p>
          <a:p>
            <a:endParaRPr lang="en-US" dirty="0"/>
          </a:p>
          <a:p>
            <a:r>
              <a:rPr lang="en-US" sz="2000" dirty="0"/>
              <a:t>To convert a numeric value into a character string</a:t>
            </a:r>
          </a:p>
          <a:p>
            <a:r>
              <a:rPr lang="en-US" dirty="0"/>
              <a:t>		</a:t>
            </a:r>
            <a:r>
              <a:rPr lang="en-US" b="1" dirty="0"/>
              <a:t>CAST</a:t>
            </a:r>
            <a:r>
              <a:rPr lang="en-US" dirty="0"/>
              <a:t> ( $157.27 </a:t>
            </a:r>
            <a:r>
              <a:rPr lang="en-US" b="1" dirty="0"/>
              <a:t>AS</a:t>
            </a:r>
            <a:r>
              <a:rPr lang="en-US" dirty="0"/>
              <a:t> </a:t>
            </a:r>
            <a:r>
              <a:rPr lang="en-US" b="1" dirty="0"/>
              <a:t>VARCHAR</a:t>
            </a:r>
            <a:r>
              <a:rPr lang="en-US" dirty="0"/>
              <a:t>(10) ) </a:t>
            </a:r>
          </a:p>
          <a:p>
            <a:endParaRPr lang="en-US" dirty="0"/>
          </a:p>
          <a:p>
            <a:r>
              <a:rPr lang="en-US" sz="2000" dirty="0"/>
              <a:t>Not all data types conversions are supported </a:t>
            </a:r>
          </a:p>
          <a:p>
            <a:r>
              <a:rPr lang="en-US" dirty="0"/>
              <a:t>	</a:t>
            </a:r>
            <a:r>
              <a:rPr lang="en-US" b="1" i="1" dirty="0" err="1"/>
              <a:t>nchar</a:t>
            </a:r>
            <a:r>
              <a:rPr lang="en-US" dirty="0"/>
              <a:t> cannot be converted to </a:t>
            </a:r>
            <a:r>
              <a:rPr lang="en-US" b="1" i="1" dirty="0"/>
              <a:t>image </a:t>
            </a:r>
          </a:p>
          <a:p>
            <a:endParaRPr lang="en-US" dirty="0"/>
          </a:p>
          <a:p>
            <a:r>
              <a:rPr lang="en-US" dirty="0"/>
              <a:t>Use CAST instead of CONVERT to adhere to ISO</a:t>
            </a:r>
          </a:p>
          <a:p>
            <a:r>
              <a:rPr lang="en-US" dirty="0"/>
              <a:t>Use CONVERT instead of CAST to take advantage of the style functionality</a:t>
            </a:r>
          </a:p>
        </p:txBody>
      </p:sp>
    </p:spTree>
    <p:extLst>
      <p:ext uri="{BB962C8B-B14F-4D97-AF65-F5344CB8AC3E}">
        <p14:creationId xmlns:p14="http://schemas.microsoft.com/office/powerpoint/2010/main" val="3072777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Database objects</a:t>
            </a:r>
          </a:p>
        </p:txBody>
      </p:sp>
    </p:spTree>
    <p:extLst>
      <p:ext uri="{BB962C8B-B14F-4D97-AF65-F5344CB8AC3E}">
        <p14:creationId xmlns:p14="http://schemas.microsoft.com/office/powerpoint/2010/main" val="9188623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Tables </a:t>
            </a:r>
          </a:p>
        </p:txBody>
      </p:sp>
      <p:sp>
        <p:nvSpPr>
          <p:cNvPr id="9219" name="Content Placeholder 2"/>
          <p:cNvSpPr>
            <a:spLocks noGrp="1"/>
          </p:cNvSpPr>
          <p:nvPr>
            <p:ph idx="1"/>
          </p:nvPr>
        </p:nvSpPr>
        <p:spPr/>
        <p:txBody>
          <a:bodyPr/>
          <a:lstStyle/>
          <a:p>
            <a:r>
              <a:rPr lang="en-US" dirty="0"/>
              <a:t>A </a:t>
            </a:r>
            <a:r>
              <a:rPr lang="en-US" b="1" i="1" dirty="0"/>
              <a:t>table</a:t>
            </a:r>
            <a:r>
              <a:rPr lang="en-US" dirty="0"/>
              <a:t> is a collection of rows and columns that is used to organize information about a single topic. Each row within a table corresponds to a single record and contains several attributes that describe the row. </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98120315"/>
              </p:ext>
            </p:extLst>
          </p:nvPr>
        </p:nvGraphicFramePr>
        <p:xfrm>
          <a:off x="1231900" y="2489200"/>
          <a:ext cx="6743700" cy="265430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val="20000"/>
                    </a:ext>
                  </a:extLst>
                </a:gridCol>
                <a:gridCol w="1685925">
                  <a:extLst>
                    <a:ext uri="{9D8B030D-6E8A-4147-A177-3AD203B41FA5}">
                      <a16:colId xmlns:a16="http://schemas.microsoft.com/office/drawing/2014/main" val="20001"/>
                    </a:ext>
                  </a:extLst>
                </a:gridCol>
                <a:gridCol w="1685925">
                  <a:extLst>
                    <a:ext uri="{9D8B030D-6E8A-4147-A177-3AD203B41FA5}">
                      <a16:colId xmlns:a16="http://schemas.microsoft.com/office/drawing/2014/main" val="20002"/>
                    </a:ext>
                  </a:extLst>
                </a:gridCol>
                <a:gridCol w="1685925">
                  <a:extLst>
                    <a:ext uri="{9D8B030D-6E8A-4147-A177-3AD203B41FA5}">
                      <a16:colId xmlns:a16="http://schemas.microsoft.com/office/drawing/2014/main" val="20003"/>
                    </a:ext>
                  </a:extLst>
                </a:gridCol>
              </a:tblGrid>
              <a:tr h="663575">
                <a:tc>
                  <a:txBody>
                    <a:bodyPr/>
                    <a:lstStyle/>
                    <a:p>
                      <a:pPr algn="ctr"/>
                      <a:r>
                        <a:rPr lang="en-US" dirty="0" err="1"/>
                        <a:t>EmployeeID</a:t>
                      </a:r>
                      <a:endParaRPr lang="en-US" dirty="0"/>
                    </a:p>
                  </a:txBody>
                  <a:tcPr/>
                </a:tc>
                <a:tc>
                  <a:txBody>
                    <a:bodyPr/>
                    <a:lstStyle/>
                    <a:p>
                      <a:pPr algn="ctr"/>
                      <a:r>
                        <a:rPr lang="en-US" dirty="0" err="1"/>
                        <a:t>Last</a:t>
                      </a:r>
                      <a:r>
                        <a:rPr lang="en-US" baseline="0" dirty="0" err="1"/>
                        <a:t>Name</a:t>
                      </a:r>
                      <a:endParaRPr lang="en-US" dirty="0"/>
                    </a:p>
                  </a:txBody>
                  <a:tcPr/>
                </a:tc>
                <a:tc>
                  <a:txBody>
                    <a:bodyPr/>
                    <a:lstStyle/>
                    <a:p>
                      <a:pPr algn="ctr"/>
                      <a:r>
                        <a:rPr lang="en-US" dirty="0" err="1"/>
                        <a:t>FirstName</a:t>
                      </a:r>
                      <a:endParaRPr lang="en-US" dirty="0"/>
                    </a:p>
                  </a:txBody>
                  <a:tcPr/>
                </a:tc>
                <a:tc>
                  <a:txBody>
                    <a:bodyPr/>
                    <a:lstStyle/>
                    <a:p>
                      <a:pPr algn="ctr"/>
                      <a:r>
                        <a:rPr lang="en-US" dirty="0"/>
                        <a:t>Department</a:t>
                      </a:r>
                    </a:p>
                  </a:txBody>
                  <a:tcPr/>
                </a:tc>
                <a:extLst>
                  <a:ext uri="{0D108BD9-81ED-4DB2-BD59-A6C34878D82A}">
                    <a16:rowId xmlns:a16="http://schemas.microsoft.com/office/drawing/2014/main" val="10000"/>
                  </a:ext>
                </a:extLst>
              </a:tr>
              <a:tr h="663575">
                <a:tc>
                  <a:txBody>
                    <a:bodyPr/>
                    <a:lstStyle/>
                    <a:p>
                      <a:pPr algn="ctr"/>
                      <a:r>
                        <a:rPr lang="en-US" dirty="0"/>
                        <a:t>100</a:t>
                      </a:r>
                    </a:p>
                  </a:txBody>
                  <a:tcPr/>
                </a:tc>
                <a:tc>
                  <a:txBody>
                    <a:bodyPr/>
                    <a:lstStyle/>
                    <a:p>
                      <a:pPr algn="ctr"/>
                      <a:r>
                        <a:rPr lang="en-US" dirty="0"/>
                        <a:t>Smith</a:t>
                      </a:r>
                    </a:p>
                  </a:txBody>
                  <a:tcPr/>
                </a:tc>
                <a:tc>
                  <a:txBody>
                    <a:bodyPr/>
                    <a:lstStyle/>
                    <a:p>
                      <a:pPr algn="ctr"/>
                      <a:r>
                        <a:rPr lang="en-US" dirty="0"/>
                        <a:t>Bob</a:t>
                      </a:r>
                    </a:p>
                  </a:txBody>
                  <a:tcPr/>
                </a:tc>
                <a:tc>
                  <a:txBody>
                    <a:bodyPr/>
                    <a:lstStyle/>
                    <a:p>
                      <a:pPr algn="ctr"/>
                      <a:r>
                        <a:rPr lang="en-US" dirty="0"/>
                        <a:t>IT</a:t>
                      </a:r>
                    </a:p>
                  </a:txBody>
                  <a:tcPr/>
                </a:tc>
                <a:extLst>
                  <a:ext uri="{0D108BD9-81ED-4DB2-BD59-A6C34878D82A}">
                    <a16:rowId xmlns:a16="http://schemas.microsoft.com/office/drawing/2014/main" val="10001"/>
                  </a:ext>
                </a:extLst>
              </a:tr>
              <a:tr h="663575">
                <a:tc>
                  <a:txBody>
                    <a:bodyPr/>
                    <a:lstStyle/>
                    <a:p>
                      <a:pPr algn="ctr"/>
                      <a:r>
                        <a:rPr lang="en-US" dirty="0"/>
                        <a:t>101</a:t>
                      </a:r>
                    </a:p>
                  </a:txBody>
                  <a:tcPr/>
                </a:tc>
                <a:tc>
                  <a:txBody>
                    <a:bodyPr/>
                    <a:lstStyle/>
                    <a:p>
                      <a:pPr algn="ctr"/>
                      <a:r>
                        <a:rPr lang="en-US" dirty="0"/>
                        <a:t>Jones</a:t>
                      </a:r>
                    </a:p>
                  </a:txBody>
                  <a:tcPr/>
                </a:tc>
                <a:tc>
                  <a:txBody>
                    <a:bodyPr/>
                    <a:lstStyle/>
                    <a:p>
                      <a:pPr algn="ctr"/>
                      <a:r>
                        <a:rPr lang="en-US" dirty="0"/>
                        <a:t>Susan</a:t>
                      </a:r>
                    </a:p>
                  </a:txBody>
                  <a:tcPr/>
                </a:tc>
                <a:tc>
                  <a:txBody>
                    <a:bodyPr/>
                    <a:lstStyle/>
                    <a:p>
                      <a:pPr algn="ctr"/>
                      <a:r>
                        <a:rPr lang="en-US" dirty="0"/>
                        <a:t>Marketing</a:t>
                      </a:r>
                    </a:p>
                  </a:txBody>
                  <a:tcPr/>
                </a:tc>
                <a:extLst>
                  <a:ext uri="{0D108BD9-81ED-4DB2-BD59-A6C34878D82A}">
                    <a16:rowId xmlns:a16="http://schemas.microsoft.com/office/drawing/2014/main" val="10002"/>
                  </a:ext>
                </a:extLst>
              </a:tr>
              <a:tr h="663575">
                <a:tc>
                  <a:txBody>
                    <a:bodyPr/>
                    <a:lstStyle/>
                    <a:p>
                      <a:pPr algn="ctr"/>
                      <a:r>
                        <a:rPr lang="en-US" dirty="0"/>
                        <a:t>102</a:t>
                      </a:r>
                    </a:p>
                  </a:txBody>
                  <a:tcPr/>
                </a:tc>
                <a:tc>
                  <a:txBody>
                    <a:bodyPr/>
                    <a:lstStyle/>
                    <a:p>
                      <a:pPr algn="ctr"/>
                      <a:r>
                        <a:rPr lang="en-US" dirty="0"/>
                        <a:t>Adams</a:t>
                      </a:r>
                    </a:p>
                  </a:txBody>
                  <a:tcPr/>
                </a:tc>
                <a:tc>
                  <a:txBody>
                    <a:bodyPr/>
                    <a:lstStyle/>
                    <a:p>
                      <a:pPr algn="ctr"/>
                      <a:r>
                        <a:rPr lang="en-US" dirty="0"/>
                        <a:t>John</a:t>
                      </a:r>
                    </a:p>
                  </a:txBody>
                  <a:tcPr/>
                </a:tc>
                <a:tc>
                  <a:txBody>
                    <a:bodyPr/>
                    <a:lstStyle/>
                    <a:p>
                      <a:pPr algn="ctr"/>
                      <a:r>
                        <a:rPr lang="en-US" dirty="0"/>
                        <a:t>Finance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10135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Views</a:t>
            </a:r>
          </a:p>
        </p:txBody>
      </p:sp>
      <p:sp>
        <p:nvSpPr>
          <p:cNvPr id="9219" name="Content Placeholder 2"/>
          <p:cNvSpPr>
            <a:spLocks noGrp="1"/>
          </p:cNvSpPr>
          <p:nvPr>
            <p:ph idx="1"/>
          </p:nvPr>
        </p:nvSpPr>
        <p:spPr/>
        <p:txBody>
          <a:bodyPr/>
          <a:lstStyle/>
          <a:p>
            <a:r>
              <a:rPr lang="en-US" dirty="0"/>
              <a:t>A </a:t>
            </a:r>
            <a:r>
              <a:rPr lang="en-US" b="1" i="1" dirty="0"/>
              <a:t>view</a:t>
            </a:r>
            <a:r>
              <a:rPr lang="en-US" dirty="0"/>
              <a:t> is simply a virtual table consisting of different columns from one or more tables. </a:t>
            </a:r>
          </a:p>
          <a:p>
            <a:endParaRPr lang="en-US" dirty="0"/>
          </a:p>
          <a:p>
            <a:r>
              <a:rPr lang="en-US" dirty="0"/>
              <a:t>Unlike a table, a view is stored in the database as a query object; therefore, a view is an object that obtains its data from one or more underlying tables.  </a:t>
            </a:r>
          </a:p>
          <a:p>
            <a:endParaRPr lang="en-US" dirty="0"/>
          </a:p>
          <a:p>
            <a:endParaRPr lang="en-US" dirty="0"/>
          </a:p>
        </p:txBody>
      </p:sp>
      <p:pic>
        <p:nvPicPr>
          <p:cNvPr id="3" name="Picture 2"/>
          <p:cNvPicPr>
            <a:picLocks noChangeAspect="1"/>
          </p:cNvPicPr>
          <p:nvPr/>
        </p:nvPicPr>
        <p:blipFill>
          <a:blip r:embed="rId2"/>
          <a:stretch>
            <a:fillRect/>
          </a:stretch>
        </p:blipFill>
        <p:spPr>
          <a:xfrm>
            <a:off x="2566987" y="2870200"/>
            <a:ext cx="3706813" cy="3467296"/>
          </a:xfrm>
          <a:prstGeom prst="rect">
            <a:avLst/>
          </a:prstGeom>
        </p:spPr>
      </p:pic>
    </p:spTree>
    <p:extLst>
      <p:ext uri="{BB962C8B-B14F-4D97-AF65-F5344CB8AC3E}">
        <p14:creationId xmlns:p14="http://schemas.microsoft.com/office/powerpoint/2010/main" val="1734703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Stored procedures</a:t>
            </a:r>
          </a:p>
        </p:txBody>
      </p:sp>
      <p:sp>
        <p:nvSpPr>
          <p:cNvPr id="10243" name="Content Placeholder 2"/>
          <p:cNvSpPr>
            <a:spLocks noGrp="1"/>
          </p:cNvSpPr>
          <p:nvPr>
            <p:ph idx="1"/>
          </p:nvPr>
        </p:nvSpPr>
        <p:spPr/>
        <p:txBody>
          <a:bodyPr/>
          <a:lstStyle/>
          <a:p>
            <a:r>
              <a:rPr lang="en-US" dirty="0"/>
              <a:t>A </a:t>
            </a:r>
            <a:r>
              <a:rPr lang="en-US" b="1" i="1" dirty="0"/>
              <a:t>stored procedure</a:t>
            </a:r>
            <a:r>
              <a:rPr lang="en-US" dirty="0"/>
              <a:t> is a group of Transact-SQL statements that have been compiled and saved so it can be run several times.</a:t>
            </a:r>
          </a:p>
          <a:p>
            <a:endParaRPr lang="en-US" dirty="0"/>
          </a:p>
          <a:p>
            <a:r>
              <a:rPr lang="en-US" dirty="0"/>
              <a:t>Parameters can be passed to and returned from a stored procedure so they can be reused with different values.</a:t>
            </a:r>
          </a:p>
          <a:p>
            <a:endParaRPr lang="en-US" dirty="0"/>
          </a:p>
          <a:p>
            <a:r>
              <a:rPr lang="en-US" sz="1600" dirty="0"/>
              <a:t> IF (@</a:t>
            </a:r>
            <a:r>
              <a:rPr lang="en-US" sz="1600" dirty="0" err="1"/>
              <a:t>QuantityOrdered</a:t>
            </a:r>
            <a:r>
              <a:rPr lang="en-US" sz="1600" dirty="0"/>
              <a:t> &lt; (SELECT </a:t>
            </a:r>
            <a:r>
              <a:rPr lang="en-US" sz="1600" dirty="0" err="1"/>
              <a:t>QuantityOnHand</a:t>
            </a:r>
            <a:endParaRPr lang="en-US" sz="1600" dirty="0"/>
          </a:p>
          <a:p>
            <a:r>
              <a:rPr lang="en-US" sz="1600" dirty="0"/>
              <a:t>                  FROM Inventory</a:t>
            </a:r>
          </a:p>
          <a:p>
            <a:r>
              <a:rPr lang="en-US" sz="1600" dirty="0"/>
              <a:t>                  WHERE </a:t>
            </a:r>
            <a:r>
              <a:rPr lang="en-US" sz="1600" dirty="0" err="1"/>
              <a:t>PartID</a:t>
            </a:r>
            <a:r>
              <a:rPr lang="en-US" sz="1600" dirty="0"/>
              <a:t> = @</a:t>
            </a:r>
            <a:r>
              <a:rPr lang="en-US" sz="1600" dirty="0" err="1"/>
              <a:t>PartOrdered</a:t>
            </a:r>
            <a:r>
              <a:rPr lang="en-US" sz="1600" dirty="0"/>
              <a:t>) )</a:t>
            </a:r>
          </a:p>
          <a:p>
            <a:r>
              <a:rPr lang="en-US" sz="1600" dirty="0"/>
              <a:t>   BEGIN</a:t>
            </a:r>
          </a:p>
          <a:p>
            <a:r>
              <a:rPr lang="en-US" sz="1600" dirty="0"/>
              <a:t>   -- SQL statements to update tables and process order.</a:t>
            </a:r>
          </a:p>
          <a:p>
            <a:r>
              <a:rPr lang="en-US" sz="1600" dirty="0"/>
              <a:t>   END</a:t>
            </a:r>
          </a:p>
          <a:p>
            <a:r>
              <a:rPr lang="en-US" sz="1600" dirty="0"/>
              <a:t>ELSE</a:t>
            </a:r>
          </a:p>
          <a:p>
            <a:r>
              <a:rPr lang="en-US" sz="1600" dirty="0"/>
              <a:t>   BEGIN</a:t>
            </a:r>
          </a:p>
          <a:p>
            <a:r>
              <a:rPr lang="en-US" sz="1600" dirty="0"/>
              <a:t>   -- SELECT statement to retrieve the IDs of alternate items</a:t>
            </a:r>
          </a:p>
          <a:p>
            <a:r>
              <a:rPr lang="en-US" sz="1600" dirty="0"/>
              <a:t>   -- to suggest as replacements to the customer.</a:t>
            </a:r>
          </a:p>
          <a:p>
            <a:r>
              <a:rPr lang="en-US" sz="1600" dirty="0"/>
              <a:t>   END</a:t>
            </a:r>
          </a:p>
          <a:p>
            <a:endParaRPr lang="en-US" dirty="0"/>
          </a:p>
        </p:txBody>
      </p:sp>
    </p:spTree>
    <p:extLst>
      <p:ext uri="{BB962C8B-B14F-4D97-AF65-F5344CB8AC3E}">
        <p14:creationId xmlns:p14="http://schemas.microsoft.com/office/powerpoint/2010/main" val="3865716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User-Defined functions</a:t>
            </a:r>
          </a:p>
        </p:txBody>
      </p:sp>
      <p:sp>
        <p:nvSpPr>
          <p:cNvPr id="10243" name="Content Placeholder 2"/>
          <p:cNvSpPr>
            <a:spLocks noGrp="1"/>
          </p:cNvSpPr>
          <p:nvPr>
            <p:ph idx="1"/>
          </p:nvPr>
        </p:nvSpPr>
        <p:spPr/>
        <p:txBody>
          <a:bodyPr/>
          <a:lstStyle/>
          <a:p>
            <a:r>
              <a:rPr lang="en-US" b="1" i="1" dirty="0"/>
              <a:t>User-defined functions (</a:t>
            </a:r>
            <a:r>
              <a:rPr lang="en-US" b="1" i="1" dirty="0" err="1"/>
              <a:t>udf</a:t>
            </a:r>
            <a:r>
              <a:rPr lang="en-US" b="1" i="1" dirty="0"/>
              <a:t>) </a:t>
            </a:r>
            <a:r>
              <a:rPr lang="en-US" dirty="0"/>
              <a:t>are routines that takes zero or more parameters, completes an operation, and return the result of the operation as a value. </a:t>
            </a:r>
          </a:p>
          <a:p>
            <a:endParaRPr lang="en-US" dirty="0"/>
          </a:p>
          <a:p>
            <a:r>
              <a:rPr lang="en-US" dirty="0"/>
              <a:t>There are three types of functions</a:t>
            </a:r>
          </a:p>
          <a:p>
            <a:r>
              <a:rPr lang="en-US" dirty="0"/>
              <a:t>	Scalar – returns a single data value</a:t>
            </a:r>
          </a:p>
          <a:p>
            <a:r>
              <a:rPr lang="en-US" dirty="0"/>
              <a:t>	Table-valued – returns a table data type</a:t>
            </a:r>
          </a:p>
          <a:p>
            <a:r>
              <a:rPr lang="en-US" dirty="0"/>
              <a:t>	System – Provided by SQL Server, cannot be modified</a:t>
            </a:r>
          </a:p>
          <a:p>
            <a:endParaRPr lang="en-US" dirty="0"/>
          </a:p>
          <a:p>
            <a:endParaRPr lang="en-US" dirty="0"/>
          </a:p>
        </p:txBody>
      </p:sp>
    </p:spTree>
    <p:extLst>
      <p:ext uri="{BB962C8B-B14F-4D97-AF65-F5344CB8AC3E}">
        <p14:creationId xmlns:p14="http://schemas.microsoft.com/office/powerpoint/2010/main" val="456708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Primary differences between stored procedures and user-defined functions</a:t>
            </a:r>
          </a:p>
        </p:txBody>
      </p:sp>
      <p:sp>
        <p:nvSpPr>
          <p:cNvPr id="10243" name="Content Placeholder 2"/>
          <p:cNvSpPr>
            <a:spLocks noGrp="1"/>
          </p:cNvSpPr>
          <p:nvPr>
            <p:ph idx="1"/>
          </p:nvPr>
        </p:nvSpPr>
        <p:spPr/>
        <p:txBody>
          <a:bodyPr/>
          <a:lstStyle/>
          <a:p>
            <a:endParaRPr lang="en-US" dirty="0"/>
          </a:p>
          <a:p>
            <a:r>
              <a:rPr lang="en-US" dirty="0"/>
              <a:t>Stored Procedures</a:t>
            </a:r>
          </a:p>
          <a:p>
            <a:r>
              <a:rPr lang="en-US" dirty="0"/>
              <a:t>	Called independently using EXEC statement</a:t>
            </a:r>
          </a:p>
          <a:p>
            <a:r>
              <a:rPr lang="en-US" dirty="0"/>
              <a:t>	Cannot JOIN stored procedures</a:t>
            </a:r>
          </a:p>
          <a:p>
            <a:r>
              <a:rPr lang="en-US" dirty="0"/>
              <a:t>	Can be used to modify SQL Server configuration</a:t>
            </a:r>
          </a:p>
          <a:p>
            <a:r>
              <a:rPr lang="en-US" dirty="0"/>
              <a:t>	Can use nondeterministic functions such as GETDATE()</a:t>
            </a:r>
          </a:p>
          <a:p>
            <a:endParaRPr lang="en-US" dirty="0"/>
          </a:p>
          <a:p>
            <a:r>
              <a:rPr lang="en-US" dirty="0"/>
              <a:t>User-defined Functions</a:t>
            </a:r>
          </a:p>
          <a:p>
            <a:r>
              <a:rPr lang="en-US" dirty="0"/>
              <a:t>	Called from within another SQL statement</a:t>
            </a:r>
          </a:p>
          <a:p>
            <a:r>
              <a:rPr lang="en-US" dirty="0"/>
              <a:t>	Can JOIN UDF’s</a:t>
            </a:r>
          </a:p>
          <a:p>
            <a:r>
              <a:rPr lang="en-US" dirty="0"/>
              <a:t>	Cannot be used to modify SQL Server configuration</a:t>
            </a:r>
          </a:p>
          <a:p>
            <a:r>
              <a:rPr lang="en-US" dirty="0"/>
              <a:t>	Always stops execution of T-SQL code if error occurs</a:t>
            </a:r>
          </a:p>
        </p:txBody>
      </p:sp>
    </p:spTree>
    <p:extLst>
      <p:ext uri="{BB962C8B-B14F-4D97-AF65-F5344CB8AC3E}">
        <p14:creationId xmlns:p14="http://schemas.microsoft.com/office/powerpoint/2010/main" val="25109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38" dirty="0"/>
              <a:t>Meet Richard Patlan | </a:t>
            </a:r>
            <a:r>
              <a:rPr lang="en-US" sz="3038" dirty="0">
                <a:solidFill>
                  <a:srgbClr val="0072C6">
                    <a:alpha val="99000"/>
                  </a:srgbClr>
                </a:solidFill>
                <a:latin typeface="Segoe UI Light" pitchFamily="34" charset="0"/>
              </a:rPr>
              <a:t>@</a:t>
            </a:r>
            <a:r>
              <a:rPr lang="en-US" sz="3038" dirty="0" err="1">
                <a:solidFill>
                  <a:srgbClr val="0072C6">
                    <a:alpha val="99000"/>
                  </a:srgbClr>
                </a:solidFill>
                <a:latin typeface="Segoe UI Light" pitchFamily="34" charset="0"/>
              </a:rPr>
              <a:t>SQLRichard</a:t>
            </a:r>
            <a:endParaRPr lang="en-US" sz="3038" dirty="0">
              <a:solidFill>
                <a:schemeClr val="accent1"/>
              </a:solidFill>
            </a:endParaRPr>
          </a:p>
        </p:txBody>
      </p:sp>
      <p:sp>
        <p:nvSpPr>
          <p:cNvPr id="7" name="Content Placeholder 6"/>
          <p:cNvSpPr>
            <a:spLocks noGrp="1"/>
          </p:cNvSpPr>
          <p:nvPr>
            <p:ph sz="quarter" idx="10"/>
          </p:nvPr>
        </p:nvSpPr>
        <p:spPr>
          <a:xfrm>
            <a:off x="233117" y="1445104"/>
            <a:ext cx="6752902" cy="3967791"/>
          </a:xfrm>
        </p:spPr>
        <p:txBody>
          <a:bodyPr>
            <a:normAutofit/>
          </a:bodyPr>
          <a:lstStyle/>
          <a:p>
            <a:pPr marL="342900" lvl="1" indent="0">
              <a:buNone/>
            </a:pPr>
            <a:endParaRPr lang="en-US" dirty="0"/>
          </a:p>
          <a:p>
            <a:pPr lvl="1"/>
            <a:r>
              <a:rPr lang="en-US" sz="2100" dirty="0">
                <a:solidFill>
                  <a:schemeClr val="tx1"/>
                </a:solidFill>
              </a:rPr>
              <a:t>Database Administrator/SQL Developer </a:t>
            </a:r>
          </a:p>
          <a:p>
            <a:pPr lvl="2"/>
            <a:r>
              <a:rPr lang="en-US" dirty="0">
                <a:solidFill>
                  <a:schemeClr val="tx1">
                    <a:lumMod val="75000"/>
                    <a:lumOff val="25000"/>
                  </a:schemeClr>
                </a:solidFill>
              </a:rPr>
              <a:t>Focuses SQL Server Administration and SQL Programming</a:t>
            </a:r>
          </a:p>
          <a:p>
            <a:pPr lvl="2"/>
            <a:r>
              <a:rPr lang="en-US" dirty="0">
                <a:solidFill>
                  <a:schemeClr val="tx1">
                    <a:lumMod val="75000"/>
                    <a:lumOff val="25000"/>
                  </a:schemeClr>
                </a:solidFill>
              </a:rPr>
              <a:t>Present DBA/SQL Developer </a:t>
            </a:r>
            <a:r>
              <a:rPr lang="en-US" dirty="0" err="1">
                <a:solidFill>
                  <a:schemeClr val="tx1">
                    <a:lumMod val="75000"/>
                    <a:lumOff val="25000"/>
                  </a:schemeClr>
                </a:solidFill>
              </a:rPr>
              <a:t>Chedraui</a:t>
            </a:r>
            <a:r>
              <a:rPr lang="en-US">
                <a:solidFill>
                  <a:schemeClr val="tx1">
                    <a:lumMod val="75000"/>
                    <a:lumOff val="25000"/>
                  </a:schemeClr>
                </a:solidFill>
              </a:rPr>
              <a:t> USA</a:t>
            </a:r>
          </a:p>
          <a:p>
            <a:pPr lvl="2"/>
            <a:r>
              <a:rPr lang="en-US">
                <a:solidFill>
                  <a:schemeClr val="tx1">
                    <a:lumMod val="75000"/>
                    <a:lumOff val="25000"/>
                  </a:schemeClr>
                </a:solidFill>
              </a:rPr>
              <a:t>Instructor </a:t>
            </a:r>
            <a:r>
              <a:rPr lang="en-US" dirty="0">
                <a:solidFill>
                  <a:schemeClr val="tx1">
                    <a:lumMod val="75000"/>
                    <a:lumOff val="25000"/>
                  </a:schemeClr>
                </a:solidFill>
              </a:rPr>
              <a:t>at UCLA Extension and UCSD Extension</a:t>
            </a:r>
          </a:p>
          <a:p>
            <a:pPr lvl="2"/>
            <a:r>
              <a:rPr lang="en-US" dirty="0">
                <a:solidFill>
                  <a:schemeClr val="tx1">
                    <a:lumMod val="75000"/>
                    <a:lumOff val="25000"/>
                  </a:schemeClr>
                </a:solidFill>
              </a:rPr>
              <a:t>Lecture at Anderson School of Management, UCLA</a:t>
            </a:r>
          </a:p>
          <a:p>
            <a:pPr lvl="2"/>
            <a:r>
              <a:rPr lang="en-US" dirty="0">
                <a:solidFill>
                  <a:schemeClr val="tx1">
                    <a:lumMod val="75000"/>
                    <a:lumOff val="25000"/>
                  </a:schemeClr>
                </a:solidFill>
              </a:rPr>
              <a:t>Industry-recognized consultant:</a:t>
            </a:r>
          </a:p>
          <a:p>
            <a:pPr lvl="4"/>
            <a:r>
              <a:rPr lang="en-US" dirty="0" err="1">
                <a:solidFill>
                  <a:schemeClr val="tx1">
                    <a:lumMod val="75000"/>
                    <a:lumOff val="25000"/>
                  </a:schemeClr>
                </a:solidFill>
              </a:rPr>
              <a:t>CoffeeBean</a:t>
            </a:r>
            <a:r>
              <a:rPr lang="en-US" dirty="0">
                <a:solidFill>
                  <a:schemeClr val="tx1">
                    <a:lumMod val="75000"/>
                    <a:lumOff val="25000"/>
                  </a:schemeClr>
                </a:solidFill>
              </a:rPr>
              <a:t> </a:t>
            </a:r>
          </a:p>
          <a:p>
            <a:pPr lvl="4"/>
            <a:r>
              <a:rPr lang="en-US" dirty="0" err="1">
                <a:solidFill>
                  <a:schemeClr val="tx1">
                    <a:lumMod val="75000"/>
                    <a:lumOff val="25000"/>
                  </a:schemeClr>
                </a:solidFill>
              </a:rPr>
              <a:t>BlackLineSystems</a:t>
            </a:r>
            <a:endParaRPr lang="en-US" dirty="0">
              <a:solidFill>
                <a:schemeClr val="tx1">
                  <a:lumMod val="75000"/>
                  <a:lumOff val="25000"/>
                </a:schemeClr>
              </a:solidFill>
            </a:endParaRPr>
          </a:p>
          <a:p>
            <a:pPr lvl="4"/>
            <a:r>
              <a:rPr lang="en-US" dirty="0" err="1">
                <a:solidFill>
                  <a:schemeClr val="tx1">
                    <a:lumMod val="75000"/>
                    <a:lumOff val="25000"/>
                  </a:schemeClr>
                </a:solidFill>
              </a:rPr>
              <a:t>Jafra</a:t>
            </a:r>
            <a:r>
              <a:rPr lang="en-US" dirty="0">
                <a:solidFill>
                  <a:schemeClr val="tx1">
                    <a:lumMod val="75000"/>
                    <a:lumOff val="25000"/>
                  </a:schemeClr>
                </a:solidFill>
              </a:rPr>
              <a:t> </a:t>
            </a:r>
            <a:r>
              <a:rPr lang="en-US" dirty="0" err="1">
                <a:solidFill>
                  <a:schemeClr val="tx1">
                    <a:lumMod val="75000"/>
                    <a:lumOff val="25000"/>
                  </a:schemeClr>
                </a:solidFill>
              </a:rPr>
              <a:t>Cometics</a:t>
            </a:r>
            <a:endParaRPr lang="en-US" dirty="0">
              <a:solidFill>
                <a:schemeClr val="tx1">
                  <a:lumMod val="75000"/>
                  <a:lumOff val="25000"/>
                </a:schemeClr>
              </a:solidFill>
            </a:endParaRPr>
          </a:p>
          <a:p>
            <a:pPr lvl="4"/>
            <a:r>
              <a:rPr lang="en-US" dirty="0">
                <a:solidFill>
                  <a:schemeClr val="tx1">
                    <a:lumMod val="75000"/>
                    <a:lumOff val="25000"/>
                  </a:schemeClr>
                </a:solidFill>
              </a:rPr>
              <a:t>Bloomberg Ribner</a:t>
            </a:r>
          </a:p>
          <a:p>
            <a:pPr lvl="2"/>
            <a:r>
              <a:rPr lang="en-US" dirty="0">
                <a:solidFill>
                  <a:schemeClr val="tx1">
                    <a:lumMod val="75000"/>
                    <a:lumOff val="25000"/>
                  </a:schemeClr>
                </a:solidFill>
              </a:rPr>
              <a:t>More than 30 years of industry experience</a:t>
            </a:r>
            <a:endParaRPr lang="en-US" sz="2100" dirty="0">
              <a:solidFill>
                <a:schemeClr val="tx1"/>
              </a:solidFill>
            </a:endParaRPr>
          </a:p>
          <a:p>
            <a:pPr marL="342900" lvl="1" indent="0">
              <a:buNone/>
            </a:pPr>
            <a:endParaRPr lang="en-US" dirty="0"/>
          </a:p>
        </p:txBody>
      </p:sp>
      <p:pic>
        <p:nvPicPr>
          <p:cNvPr id="6" name="Picture 5">
            <a:extLst>
              <a:ext uri="{FF2B5EF4-FFF2-40B4-BE49-F238E27FC236}">
                <a16:creationId xmlns:a16="http://schemas.microsoft.com/office/drawing/2014/main" id="{6D672023-BD5D-4F2F-9DE3-C3642BA71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858359" y="1610114"/>
            <a:ext cx="1593783" cy="1195337"/>
          </a:xfrm>
          <a:prstGeom prst="rect">
            <a:avLst/>
          </a:prstGeom>
        </p:spPr>
      </p:pic>
    </p:spTree>
    <p:extLst>
      <p:ext uri="{BB962C8B-B14F-4D97-AF65-F5344CB8AC3E}">
        <p14:creationId xmlns:p14="http://schemas.microsoft.com/office/powerpoint/2010/main" val="2183682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Naming conventions for your objects</a:t>
            </a:r>
          </a:p>
        </p:txBody>
      </p:sp>
      <p:sp>
        <p:nvSpPr>
          <p:cNvPr id="11267" name="Content Placeholder 2"/>
          <p:cNvSpPr>
            <a:spLocks noGrp="1"/>
          </p:cNvSpPr>
          <p:nvPr>
            <p:ph idx="1"/>
          </p:nvPr>
        </p:nvSpPr>
        <p:spPr/>
        <p:txBody>
          <a:bodyPr/>
          <a:lstStyle/>
          <a:p>
            <a:r>
              <a:rPr lang="en-US" sz="2400" dirty="0" err="1"/>
              <a:t>PascalCase</a:t>
            </a:r>
            <a:r>
              <a:rPr lang="en-US" sz="2400" dirty="0"/>
              <a:t> - The first letter of the identifier and the first letter of each subsequent concatenated word is capitalized</a:t>
            </a:r>
          </a:p>
          <a:p>
            <a:r>
              <a:rPr lang="en-US" sz="2400" dirty="0"/>
              <a:t>	</a:t>
            </a:r>
            <a:r>
              <a:rPr lang="en-US" sz="2400" dirty="0" err="1"/>
              <a:t>EmployeeTable</a:t>
            </a:r>
            <a:endParaRPr lang="en-US" sz="2400" dirty="0"/>
          </a:p>
          <a:p>
            <a:endParaRPr lang="en-US" sz="2400" dirty="0"/>
          </a:p>
          <a:p>
            <a:r>
              <a:rPr lang="en-US" sz="2400" dirty="0" err="1"/>
              <a:t>camelCase</a:t>
            </a:r>
            <a:r>
              <a:rPr lang="en-US" sz="2400" dirty="0"/>
              <a:t> - The first letter of the identifier is lowercase and the first letter of each subsequent concatenated word is capitalized</a:t>
            </a:r>
          </a:p>
          <a:p>
            <a:r>
              <a:rPr lang="en-US" sz="2400" dirty="0"/>
              <a:t>	</a:t>
            </a:r>
            <a:r>
              <a:rPr lang="en-US" sz="2400" dirty="0" err="1"/>
              <a:t>employeeTable</a:t>
            </a:r>
            <a:endParaRPr lang="en-US" sz="2400" dirty="0"/>
          </a:p>
          <a:p>
            <a:endParaRPr lang="en-US" sz="2400" dirty="0"/>
          </a:p>
          <a:p>
            <a:r>
              <a:rPr lang="en-US" sz="2400" b="1" i="1" dirty="0"/>
              <a:t>Tip: </a:t>
            </a:r>
            <a:r>
              <a:rPr lang="en-US" sz="2400" dirty="0"/>
              <a:t>Pick a naming convention and use it consistently throughout your database environment</a:t>
            </a:r>
          </a:p>
          <a:p>
            <a:r>
              <a:rPr lang="en-US" dirty="0"/>
              <a:t>	</a:t>
            </a:r>
          </a:p>
          <a:p>
            <a:endParaRPr lang="en-US" dirty="0"/>
          </a:p>
        </p:txBody>
      </p:sp>
    </p:spTree>
    <p:extLst>
      <p:ext uri="{BB962C8B-B14F-4D97-AF65-F5344CB8AC3E}">
        <p14:creationId xmlns:p14="http://schemas.microsoft.com/office/powerpoint/2010/main" val="273981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Create a </a:t>
            </a:r>
            <a:r>
              <a:rPr lang="en-US" sz="4000" b="0" cap="none" dirty="0" err="1">
                <a:latin typeface="Segoe UI Light" panose="020B0502040204020203" pitchFamily="34" charset="0"/>
                <a:cs typeface="Segoe UI Light" panose="020B0502040204020203" pitchFamily="34" charset="0"/>
              </a:rPr>
              <a:t>ClassDemoDB</a:t>
            </a:r>
            <a:r>
              <a:rPr lang="en-US" sz="4000" b="0" cap="none" dirty="0">
                <a:latin typeface="Segoe UI Light" panose="020B0502040204020203" pitchFamily="34" charset="0"/>
                <a:cs typeface="Segoe UI Light" panose="020B0502040204020203" pitchFamily="34" charset="0"/>
              </a:rPr>
              <a:t> Database</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211645297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DDL Statements</a:t>
            </a:r>
          </a:p>
        </p:txBody>
      </p:sp>
    </p:spTree>
    <p:extLst>
      <p:ext uri="{BB962C8B-B14F-4D97-AF65-F5344CB8AC3E}">
        <p14:creationId xmlns:p14="http://schemas.microsoft.com/office/powerpoint/2010/main" val="94466565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DDL statements</a:t>
            </a:r>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CREATE – define new entities</a:t>
            </a:r>
          </a:p>
          <a:p>
            <a:r>
              <a:rPr lang="en-GB" sz="2800" dirty="0"/>
              <a:t>ALTER – modify existing entities</a:t>
            </a:r>
          </a:p>
          <a:p>
            <a:r>
              <a:rPr lang="en-GB" sz="2800" dirty="0"/>
              <a:t>DROP – remove existing entities</a:t>
            </a:r>
          </a:p>
          <a:p>
            <a:endParaRPr lang="en-GB" sz="2800" dirty="0"/>
          </a:p>
          <a:p>
            <a:endParaRPr lang="en-GB" sz="2800" dirty="0"/>
          </a:p>
        </p:txBody>
      </p:sp>
    </p:spTree>
    <p:extLst>
      <p:ext uri="{BB962C8B-B14F-4D97-AF65-F5344CB8AC3E}">
        <p14:creationId xmlns:p14="http://schemas.microsoft.com/office/powerpoint/2010/main" val="971883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statement</a:t>
            </a:r>
          </a:p>
        </p:txBody>
      </p:sp>
      <p:sp>
        <p:nvSpPr>
          <p:cNvPr id="3" name="Content Placeholder 2"/>
          <p:cNvSpPr>
            <a:spLocks noGrp="1"/>
          </p:cNvSpPr>
          <p:nvPr>
            <p:ph idx="1"/>
          </p:nvPr>
        </p:nvSpPr>
        <p:spPr/>
        <p:txBody>
          <a:bodyPr/>
          <a:lstStyle/>
          <a:p>
            <a:r>
              <a:rPr lang="en-US" sz="2400" dirty="0"/>
              <a:t>Used to create new entities in SQL Server including some of the most common entities</a:t>
            </a:r>
          </a:p>
          <a:p>
            <a:r>
              <a:rPr lang="en-US" sz="2400" dirty="0"/>
              <a:t>	Database				Procedure</a:t>
            </a:r>
          </a:p>
          <a:p>
            <a:r>
              <a:rPr lang="en-US" sz="2400" dirty="0"/>
              <a:t>	Table				Trigger</a:t>
            </a:r>
          </a:p>
          <a:p>
            <a:r>
              <a:rPr lang="en-US" sz="2400" dirty="0"/>
              <a:t>	Default				View</a:t>
            </a:r>
          </a:p>
          <a:p>
            <a:r>
              <a:rPr lang="en-US" sz="2400" dirty="0"/>
              <a:t>	Index				User</a:t>
            </a:r>
          </a:p>
          <a:p>
            <a:r>
              <a:rPr lang="en-US" sz="2400" dirty="0"/>
              <a:t>	Login				Role</a:t>
            </a:r>
          </a:p>
          <a:p>
            <a:endParaRPr lang="en-US" sz="2400" dirty="0"/>
          </a:p>
          <a:p>
            <a:r>
              <a:rPr lang="en-US" dirty="0"/>
              <a:t>CREATE DATABASE Sales ON ( NAME = </a:t>
            </a:r>
            <a:r>
              <a:rPr lang="en-US" dirty="0" err="1"/>
              <a:t>Sales_dat</a:t>
            </a:r>
            <a:r>
              <a:rPr lang="en-US" dirty="0"/>
              <a:t>, FILENAME = 'C:\Program Files\Microsoft SQL Server\MSSQL11.MSSQLSERVER\MSSQL\DATA\</a:t>
            </a:r>
            <a:r>
              <a:rPr lang="en-US" dirty="0" err="1"/>
              <a:t>sales.mdf</a:t>
            </a:r>
            <a:r>
              <a:rPr lang="en-US" dirty="0"/>
              <a:t>', SIZE = 10, MAXSIZE = 50, FILEGROWTH = 5 ) </a:t>
            </a:r>
          </a:p>
          <a:p>
            <a:r>
              <a:rPr lang="en-US" dirty="0"/>
              <a:t>LOG ON ( NAME = </a:t>
            </a:r>
            <a:r>
              <a:rPr lang="en-US" dirty="0" err="1"/>
              <a:t>Sales_log</a:t>
            </a:r>
            <a:r>
              <a:rPr lang="en-US" dirty="0"/>
              <a:t>, FILENAME = 'C:\Program Files\Microsoft SQL Server\MSSQL11.MSSQLSERVER\MSSQL\DATA\</a:t>
            </a:r>
            <a:r>
              <a:rPr lang="en-US" dirty="0" err="1"/>
              <a:t>salelog.ldf</a:t>
            </a:r>
            <a:r>
              <a:rPr lang="en-US" dirty="0"/>
              <a:t>', SIZE = 5MB, MAXSIZE = 25MB, FILEGROWTH = 5MB ) ; </a:t>
            </a:r>
          </a:p>
          <a:p>
            <a:endParaRPr lang="en-US" sz="2400" dirty="0"/>
          </a:p>
          <a:p>
            <a:r>
              <a:rPr lang="en-US" sz="2400" dirty="0"/>
              <a:t>	</a:t>
            </a:r>
          </a:p>
        </p:txBody>
      </p:sp>
    </p:spTree>
    <p:extLst>
      <p:ext uri="{BB962C8B-B14F-4D97-AF65-F5344CB8AC3E}">
        <p14:creationId xmlns:p14="http://schemas.microsoft.com/office/powerpoint/2010/main" val="261650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new table</a:t>
            </a:r>
          </a:p>
        </p:txBody>
      </p:sp>
      <p:sp>
        <p:nvSpPr>
          <p:cNvPr id="3" name="Content Placeholder 2"/>
          <p:cNvSpPr>
            <a:spLocks noGrp="1"/>
          </p:cNvSpPr>
          <p:nvPr>
            <p:ph idx="1"/>
          </p:nvPr>
        </p:nvSpPr>
        <p:spPr/>
        <p:txBody>
          <a:bodyPr/>
          <a:lstStyle/>
          <a:p>
            <a:r>
              <a:rPr lang="en-US" dirty="0"/>
              <a:t>USE SALES</a:t>
            </a:r>
          </a:p>
          <a:p>
            <a:r>
              <a:rPr lang="en-US" dirty="0"/>
              <a:t>GO </a:t>
            </a:r>
          </a:p>
          <a:p>
            <a:r>
              <a:rPr lang="en-US" dirty="0"/>
              <a:t> </a:t>
            </a:r>
          </a:p>
          <a:p>
            <a:r>
              <a:rPr lang="en-US" dirty="0"/>
              <a:t>--Create new table called Products</a:t>
            </a:r>
          </a:p>
          <a:p>
            <a:r>
              <a:rPr lang="en-US" dirty="0"/>
              <a:t>CREATE TABLE dbo.Products1</a:t>
            </a:r>
          </a:p>
          <a:p>
            <a:r>
              <a:rPr lang="en-US" dirty="0"/>
              <a:t>(</a:t>
            </a:r>
          </a:p>
          <a:p>
            <a:r>
              <a:rPr lang="en-US" dirty="0"/>
              <a:t>    </a:t>
            </a:r>
            <a:r>
              <a:rPr lang="en-US" dirty="0" err="1"/>
              <a:t>ProductID</a:t>
            </a:r>
            <a:r>
              <a:rPr lang="en-US" dirty="0"/>
              <a:t> </a:t>
            </a:r>
            <a:r>
              <a:rPr lang="en-US" dirty="0" err="1"/>
              <a:t>int</a:t>
            </a:r>
            <a:r>
              <a:rPr lang="en-US" dirty="0"/>
              <a:t> NULL,</a:t>
            </a:r>
          </a:p>
          <a:p>
            <a:r>
              <a:rPr lang="en-US" dirty="0"/>
              <a:t>    </a:t>
            </a:r>
            <a:r>
              <a:rPr lang="en-US" dirty="0" err="1"/>
              <a:t>ProductName</a:t>
            </a:r>
            <a:r>
              <a:rPr lang="en-US" dirty="0"/>
              <a:t> </a:t>
            </a:r>
            <a:r>
              <a:rPr lang="en-US" dirty="0" err="1"/>
              <a:t>varchar</a:t>
            </a:r>
            <a:r>
              <a:rPr lang="en-US" dirty="0"/>
              <a:t>(20) NULL,</a:t>
            </a:r>
          </a:p>
          <a:p>
            <a:r>
              <a:rPr lang="en-US" dirty="0"/>
              <a:t>    </a:t>
            </a:r>
            <a:r>
              <a:rPr lang="en-US" dirty="0" err="1"/>
              <a:t>UnitPrice</a:t>
            </a:r>
            <a:r>
              <a:rPr lang="en-US" dirty="0"/>
              <a:t> money NULL,</a:t>
            </a:r>
          </a:p>
          <a:p>
            <a:r>
              <a:rPr lang="en-US" dirty="0"/>
              <a:t>    </a:t>
            </a:r>
            <a:r>
              <a:rPr lang="en-US" dirty="0" err="1"/>
              <a:t>ProductDescription</a:t>
            </a:r>
            <a:r>
              <a:rPr lang="en-US" dirty="0"/>
              <a:t> </a:t>
            </a:r>
            <a:r>
              <a:rPr lang="en-US" dirty="0" err="1"/>
              <a:t>varchar</a:t>
            </a:r>
            <a:r>
              <a:rPr lang="en-US" dirty="0"/>
              <a:t>(50) NULL</a:t>
            </a:r>
          </a:p>
          <a:p>
            <a:r>
              <a:rPr lang="en-US" dirty="0"/>
              <a:t>);</a:t>
            </a:r>
          </a:p>
          <a:p>
            <a:endParaRPr lang="en-US" dirty="0"/>
          </a:p>
        </p:txBody>
      </p:sp>
    </p:spTree>
    <p:extLst>
      <p:ext uri="{BB962C8B-B14F-4D97-AF65-F5344CB8AC3E}">
        <p14:creationId xmlns:p14="http://schemas.microsoft.com/office/powerpoint/2010/main" val="188906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 statement</a:t>
            </a:r>
          </a:p>
        </p:txBody>
      </p:sp>
      <p:sp>
        <p:nvSpPr>
          <p:cNvPr id="3" name="Content Placeholder 2"/>
          <p:cNvSpPr>
            <a:spLocks noGrp="1"/>
          </p:cNvSpPr>
          <p:nvPr>
            <p:ph idx="1"/>
          </p:nvPr>
        </p:nvSpPr>
        <p:spPr/>
        <p:txBody>
          <a:bodyPr/>
          <a:lstStyle/>
          <a:p>
            <a:r>
              <a:rPr lang="en-US" sz="2400" dirty="0"/>
              <a:t>Used to modify existing entities in SQL Server including </a:t>
            </a:r>
          </a:p>
          <a:p>
            <a:r>
              <a:rPr lang="en-US" sz="2400" dirty="0"/>
              <a:t>	Database				Trigger</a:t>
            </a:r>
          </a:p>
          <a:p>
            <a:r>
              <a:rPr lang="en-US" sz="2400" dirty="0"/>
              <a:t>	Table				View</a:t>
            </a:r>
          </a:p>
          <a:p>
            <a:r>
              <a:rPr lang="en-US" sz="2400" dirty="0"/>
              <a:t>	Index				User</a:t>
            </a:r>
          </a:p>
          <a:p>
            <a:r>
              <a:rPr lang="en-US" sz="2400" dirty="0"/>
              <a:t>	Login				Role</a:t>
            </a:r>
          </a:p>
          <a:p>
            <a:r>
              <a:rPr lang="en-US" sz="2400" dirty="0"/>
              <a:t>	Procedure				Schema</a:t>
            </a:r>
          </a:p>
          <a:p>
            <a:r>
              <a:rPr lang="en-US" sz="2400" dirty="0"/>
              <a:t>	</a:t>
            </a:r>
          </a:p>
          <a:p>
            <a:r>
              <a:rPr lang="en-US" sz="2400" dirty="0"/>
              <a:t>ALTER DATABASE Sales</a:t>
            </a:r>
          </a:p>
          <a:p>
            <a:r>
              <a:rPr lang="en-US" sz="2400" dirty="0"/>
              <a:t>Modify Name = </a:t>
            </a:r>
            <a:r>
              <a:rPr lang="en-US" sz="2400" dirty="0" err="1"/>
              <a:t>SalesForecast</a:t>
            </a:r>
            <a:r>
              <a:rPr lang="en-US" sz="2400" dirty="0"/>
              <a:t> ; 	</a:t>
            </a:r>
          </a:p>
        </p:txBody>
      </p:sp>
    </p:spTree>
    <p:extLst>
      <p:ext uri="{BB962C8B-B14F-4D97-AF65-F5344CB8AC3E}">
        <p14:creationId xmlns:p14="http://schemas.microsoft.com/office/powerpoint/2010/main" val="1484742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 statement</a:t>
            </a:r>
          </a:p>
        </p:txBody>
      </p:sp>
      <p:sp>
        <p:nvSpPr>
          <p:cNvPr id="3" name="Content Placeholder 2"/>
          <p:cNvSpPr>
            <a:spLocks noGrp="1"/>
          </p:cNvSpPr>
          <p:nvPr>
            <p:ph idx="1"/>
          </p:nvPr>
        </p:nvSpPr>
        <p:spPr/>
        <p:txBody>
          <a:bodyPr/>
          <a:lstStyle/>
          <a:p>
            <a:r>
              <a:rPr lang="en-US" sz="2400" dirty="0"/>
              <a:t>Used to delete existing entities in SQL Server including </a:t>
            </a:r>
          </a:p>
          <a:p>
            <a:r>
              <a:rPr lang="en-US" sz="2400" dirty="0"/>
              <a:t>	Database				Trigger</a:t>
            </a:r>
          </a:p>
          <a:p>
            <a:r>
              <a:rPr lang="en-US" sz="2400" dirty="0"/>
              <a:t>	Table				View</a:t>
            </a:r>
          </a:p>
          <a:p>
            <a:r>
              <a:rPr lang="en-US" sz="2400" dirty="0"/>
              <a:t>	Index				User</a:t>
            </a:r>
          </a:p>
          <a:p>
            <a:r>
              <a:rPr lang="en-US" sz="2400" dirty="0"/>
              <a:t>	Login				Role</a:t>
            </a:r>
          </a:p>
          <a:p>
            <a:r>
              <a:rPr lang="en-US" sz="2400" dirty="0"/>
              <a:t>	Procedure				Schema</a:t>
            </a:r>
          </a:p>
          <a:p>
            <a:r>
              <a:rPr lang="en-US" sz="2400" dirty="0"/>
              <a:t>	</a:t>
            </a:r>
          </a:p>
          <a:p>
            <a:r>
              <a:rPr lang="en-US" sz="2400" dirty="0"/>
              <a:t>DROP DATABASE </a:t>
            </a:r>
            <a:r>
              <a:rPr lang="en-US" sz="2400" dirty="0" err="1"/>
              <a:t>SalesForecast</a:t>
            </a:r>
            <a:endParaRPr lang="en-US" sz="2400" dirty="0"/>
          </a:p>
          <a:p>
            <a:r>
              <a:rPr lang="en-US" sz="2400" dirty="0"/>
              <a:t>	</a:t>
            </a:r>
          </a:p>
        </p:txBody>
      </p:sp>
    </p:spTree>
    <p:extLst>
      <p:ext uri="{BB962C8B-B14F-4D97-AF65-F5344CB8AC3E}">
        <p14:creationId xmlns:p14="http://schemas.microsoft.com/office/powerpoint/2010/main" val="341562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Creating SQL Server Objects and generating scripts</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87068555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6387" name="Content Placeholder 2"/>
          <p:cNvSpPr>
            <a:spLocks noGrp="1"/>
          </p:cNvSpPr>
          <p:nvPr>
            <p:ph idx="1"/>
          </p:nvPr>
        </p:nvSpPr>
        <p:spPr/>
        <p:txBody>
          <a:bodyPr/>
          <a:lstStyle/>
          <a:p>
            <a:r>
              <a:rPr lang="en-US" sz="2800" dirty="0"/>
              <a:t>A </a:t>
            </a:r>
            <a:r>
              <a:rPr lang="en-US" sz="2800" b="1" i="1" dirty="0"/>
              <a:t>data type</a:t>
            </a:r>
            <a:r>
              <a:rPr lang="en-US" sz="2800" dirty="0"/>
              <a:t> is an attribute that specifies the type of data that an object can hold</a:t>
            </a:r>
          </a:p>
          <a:p>
            <a:r>
              <a:rPr lang="en-US" sz="2800" dirty="0"/>
              <a:t>The built-in data types fall into the following categories:</a:t>
            </a:r>
            <a:endParaRPr lang="en-US" sz="2000" dirty="0"/>
          </a:p>
          <a:p>
            <a:pPr lvl="1"/>
            <a:r>
              <a:rPr lang="en-US" sz="2000" dirty="0"/>
              <a:t>Exact </a:t>
            </a:r>
            <a:r>
              <a:rPr lang="en-US" sz="2000" dirty="0" err="1"/>
              <a:t>numerics</a:t>
            </a:r>
            <a:r>
              <a:rPr lang="en-US" sz="2000" dirty="0"/>
              <a:t> </a:t>
            </a:r>
          </a:p>
          <a:p>
            <a:pPr lvl="1"/>
            <a:r>
              <a:rPr lang="en-US" sz="2000" dirty="0"/>
              <a:t>Approximate </a:t>
            </a:r>
            <a:r>
              <a:rPr lang="en-US" sz="2000" dirty="0" err="1"/>
              <a:t>numerics</a:t>
            </a:r>
            <a:r>
              <a:rPr lang="en-US" sz="2000" dirty="0"/>
              <a:t> </a:t>
            </a:r>
          </a:p>
          <a:p>
            <a:pPr lvl="1"/>
            <a:r>
              <a:rPr lang="en-US" sz="2000" dirty="0"/>
              <a:t>Date and time </a:t>
            </a:r>
          </a:p>
          <a:p>
            <a:pPr lvl="1"/>
            <a:r>
              <a:rPr lang="en-US" sz="2000" dirty="0"/>
              <a:t>Character strings </a:t>
            </a:r>
          </a:p>
          <a:p>
            <a:pPr lvl="1"/>
            <a:r>
              <a:rPr lang="en-US" sz="2000" dirty="0"/>
              <a:t>Unicode character strings</a:t>
            </a:r>
          </a:p>
          <a:p>
            <a:pPr lvl="1"/>
            <a:r>
              <a:rPr lang="en-US" sz="2000" dirty="0"/>
              <a:t>Binary strings </a:t>
            </a:r>
          </a:p>
          <a:p>
            <a:pPr lvl="1"/>
            <a:r>
              <a:rPr lang="en-US" sz="2000" dirty="0"/>
              <a:t>Other data types </a:t>
            </a:r>
          </a:p>
          <a:p>
            <a:pPr lvl="1"/>
            <a:r>
              <a:rPr lang="en-US" sz="2000" dirty="0"/>
              <a:t>Large valued data types </a:t>
            </a:r>
          </a:p>
          <a:p>
            <a:pPr lvl="1"/>
            <a:r>
              <a:rPr lang="en-US" sz="2000" dirty="0"/>
              <a:t>Large object data types</a:t>
            </a:r>
            <a:endParaRPr lang="en-US" sz="2800" dirty="0"/>
          </a:p>
          <a:p>
            <a:endParaRPr lang="en-US" sz="2800" dirty="0"/>
          </a:p>
          <a:p>
            <a:endParaRPr lang="en-US" sz="2800" dirty="0"/>
          </a:p>
        </p:txBody>
      </p:sp>
    </p:spTree>
    <p:extLst>
      <p:ext uri="{BB962C8B-B14F-4D97-AF65-F5344CB8AC3E}">
        <p14:creationId xmlns:p14="http://schemas.microsoft.com/office/powerpoint/2010/main" val="69393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5" name="Text Placeholder 4"/>
          <p:cNvSpPr>
            <a:spLocks noGrp="1"/>
          </p:cNvSpPr>
          <p:nvPr>
            <p:ph type="body" sz="quarter" idx="10"/>
          </p:nvPr>
        </p:nvSpPr>
        <p:spPr/>
        <p:txBody>
          <a:bodyPr/>
          <a:lstStyle/>
          <a:p>
            <a:endParaRPr lang="en-US" dirty="0"/>
          </a:p>
        </p:txBody>
      </p:sp>
      <p:sp>
        <p:nvSpPr>
          <p:cNvPr id="3" name="Title 2"/>
          <p:cNvSpPr>
            <a:spLocks noGrp="1"/>
          </p:cNvSpPr>
          <p:nvPr>
            <p:ph type="title" idx="4294967295"/>
          </p:nvPr>
        </p:nvSpPr>
        <p:spPr>
          <a:xfrm>
            <a:off x="0" y="279400"/>
            <a:ext cx="8366125" cy="747713"/>
          </a:xfrm>
          <a:prstGeom prst="rect">
            <a:avLst/>
          </a:prstGeom>
        </p:spPr>
        <p:txBody>
          <a:bodyPr/>
          <a:lstStyle/>
          <a:p>
            <a:r>
              <a:rPr lang="en-US" dirty="0"/>
              <a:t>Course Modules</a:t>
            </a:r>
          </a:p>
        </p:txBody>
      </p:sp>
      <p:graphicFrame>
        <p:nvGraphicFramePr>
          <p:cNvPr id="4" name="Content Placeholder 6"/>
          <p:cNvGraphicFramePr>
            <a:graphicFrameLocks/>
          </p:cNvGraphicFramePr>
          <p:nvPr>
            <p:extLst>
              <p:ext uri="{D42A27DB-BD31-4B8C-83A1-F6EECF244321}">
                <p14:modId xmlns:p14="http://schemas.microsoft.com/office/powerpoint/2010/main" val="1179993692"/>
              </p:ext>
            </p:extLst>
          </p:nvPr>
        </p:nvGraphicFramePr>
        <p:xfrm>
          <a:off x="284634" y="1275918"/>
          <a:ext cx="8552385" cy="4286505"/>
        </p:xfrm>
        <a:graphic>
          <a:graphicData uri="http://schemas.openxmlformats.org/drawingml/2006/table">
            <a:tbl>
              <a:tblPr firstRow="1" bandRow="1">
                <a:tableStyleId>{5C22544A-7EE6-4342-B048-85BDC9FD1C3A}</a:tableStyleId>
              </a:tblPr>
              <a:tblGrid>
                <a:gridCol w="8552385">
                  <a:extLst>
                    <a:ext uri="{9D8B030D-6E8A-4147-A177-3AD203B41FA5}">
                      <a16:colId xmlns:a16="http://schemas.microsoft.com/office/drawing/2014/main" val="20000"/>
                    </a:ext>
                  </a:extLst>
                </a:gridCol>
              </a:tblGrid>
              <a:tr h="712020">
                <a:tc>
                  <a:txBody>
                    <a:bodyPr/>
                    <a:lstStyle/>
                    <a:p>
                      <a:r>
                        <a:rPr lang="en-US" sz="2400" b="0" dirty="0">
                          <a:latin typeface="Segoe UI Light" panose="020B0502040204020203" pitchFamily="34" charset="0"/>
                          <a:cs typeface="Segoe UI Light" panose="020B0502040204020203" pitchFamily="34" charset="0"/>
                        </a:rPr>
                        <a:t>Database Fundamentals</a:t>
                      </a:r>
                      <a:endParaRPr lang="en-US" sz="24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0"/>
                  </a:ext>
                </a:extLst>
              </a:tr>
              <a:tr h="747680">
                <a:tc>
                  <a:txBody>
                    <a:bodyPr/>
                    <a:lstStyle/>
                    <a:p>
                      <a:pPr marL="571500" indent="-571500">
                        <a:tabLst>
                          <a:tab pos="573088" algn="l"/>
                        </a:tabLst>
                      </a:pPr>
                      <a:r>
                        <a:rPr lang="en-US" sz="1800" b="0" dirty="0">
                          <a:latin typeface="Segoe UI Light" panose="020B0502040204020203" pitchFamily="34" charset="0"/>
                          <a:cs typeface="Segoe UI Light" panose="020B0502040204020203" pitchFamily="34" charset="0"/>
                        </a:rPr>
                        <a:t>01 | Introducing</a:t>
                      </a:r>
                      <a:r>
                        <a:rPr lang="en-US" sz="1800" b="0" baseline="0" dirty="0">
                          <a:latin typeface="Segoe UI Light" panose="020B0502040204020203" pitchFamily="34" charset="0"/>
                          <a:cs typeface="Segoe UI Light" panose="020B0502040204020203" pitchFamily="34" charset="0"/>
                        </a:rPr>
                        <a:t> core database concepts </a:t>
                      </a:r>
                      <a:r>
                        <a:rPr lang="en-US" sz="1800" b="0" dirty="0">
                          <a:latin typeface="Segoe UI Light" panose="020B0502040204020203" pitchFamily="34" charset="0"/>
                          <a:cs typeface="Segoe UI Light" panose="020B0502040204020203" pitchFamily="34" charset="0"/>
                        </a:rPr>
                        <a:t>(50 minutes)</a:t>
                      </a:r>
                    </a:p>
                    <a:p>
                      <a:pPr marL="571500" indent="-571500">
                        <a:tabLst>
                          <a:tab pos="511175" algn="l"/>
                        </a:tabLst>
                      </a:pPr>
                      <a:r>
                        <a:rPr lang="en-US" sz="1800" b="0" dirty="0">
                          <a:latin typeface="Segoe UI Light" panose="020B0502040204020203" pitchFamily="34" charset="0"/>
                          <a:cs typeface="Segoe UI Light" panose="020B0502040204020203" pitchFamily="34" charset="0"/>
                        </a:rPr>
                        <a:t>    	</a:t>
                      </a:r>
                      <a:r>
                        <a:rPr lang="en-US" sz="1200" b="0" dirty="0">
                          <a:latin typeface="Segoe UI Light" panose="020B0502040204020203" pitchFamily="34" charset="0"/>
                          <a:cs typeface="Segoe UI Light" panose="020B0502040204020203" pitchFamily="34" charset="0"/>
                        </a:rPr>
                        <a:t>Define databases, example of relational</a:t>
                      </a:r>
                      <a:r>
                        <a:rPr lang="en-US" sz="1200" b="0" baseline="0" dirty="0">
                          <a:latin typeface="Segoe UI Light" panose="020B0502040204020203" pitchFamily="34" charset="0"/>
                          <a:cs typeface="Segoe UI Light" panose="020B0502040204020203" pitchFamily="34" charset="0"/>
                        </a:rPr>
                        <a:t> database tables, and </a:t>
                      </a:r>
                      <a:r>
                        <a:rPr lang="en-US" sz="1200" b="0" dirty="0">
                          <a:latin typeface="Segoe UI Light" panose="020B0502040204020203" pitchFamily="34" charset="0"/>
                          <a:cs typeface="Segoe UI Light" panose="020B0502040204020203" pitchFamily="34" charset="0"/>
                        </a:rPr>
                        <a:t>introduce</a:t>
                      </a:r>
                      <a:r>
                        <a:rPr lang="en-US" sz="1200" b="0" baseline="0" dirty="0">
                          <a:latin typeface="Segoe UI Light" panose="020B0502040204020203" pitchFamily="34" charset="0"/>
                          <a:cs typeface="Segoe UI Light" panose="020B0502040204020203" pitchFamily="34" charset="0"/>
                        </a:rPr>
                        <a:t> common database terminology </a:t>
                      </a:r>
                      <a:endParaRPr lang="en-US" sz="1200" b="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1"/>
                  </a:ext>
                </a:extLst>
              </a:tr>
              <a:tr h="690745">
                <a:tc>
                  <a:txBody>
                    <a:bodyPr/>
                    <a:lstStyle/>
                    <a:p>
                      <a:pPr marL="573088" indent="-573088">
                        <a:tabLst/>
                      </a:pPr>
                      <a:r>
                        <a:rPr lang="en-US" sz="1800" dirty="0">
                          <a:latin typeface="Segoe UI Light" panose="020B0502040204020203" pitchFamily="34" charset="0"/>
                          <a:cs typeface="Segoe UI Light" panose="020B0502040204020203" pitchFamily="34" charset="0"/>
                        </a:rPr>
                        <a:t>02 | Relational Concepts (50 minutes)</a:t>
                      </a:r>
                    </a:p>
                    <a:p>
                      <a:pPr marL="573088" indent="-573088">
                        <a:tabLst>
                          <a:tab pos="511175" algn="l"/>
                        </a:tabLst>
                      </a:pPr>
                      <a:r>
                        <a:rPr lang="en-US" sz="1400" dirty="0">
                          <a:latin typeface="Segoe UI Light" panose="020B0502040204020203" pitchFamily="34" charset="0"/>
                          <a:cs typeface="Segoe UI Light" panose="020B0502040204020203" pitchFamily="34" charset="0"/>
                        </a:rPr>
                        <a:t>	Normalization, referential</a:t>
                      </a:r>
                      <a:r>
                        <a:rPr lang="en-US" sz="1400" baseline="0" dirty="0">
                          <a:latin typeface="Segoe UI Light" panose="020B0502040204020203" pitchFamily="34" charset="0"/>
                          <a:cs typeface="Segoe UI Light" panose="020B0502040204020203" pitchFamily="34" charset="0"/>
                        </a:rPr>
                        <a:t> integrity, and constraints</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2"/>
                  </a:ext>
                </a:extLst>
              </a:tr>
              <a:tr h="712020">
                <a:tc>
                  <a:txBody>
                    <a:bodyPr/>
                    <a:lstStyle/>
                    <a:p>
                      <a:pPr marL="573088" indent="-573088">
                        <a:tabLst/>
                      </a:pPr>
                      <a:r>
                        <a:rPr lang="en-US" sz="1800" b="1" dirty="0">
                          <a:latin typeface="Segoe UI Light" panose="020B0502040204020203" pitchFamily="34" charset="0"/>
                          <a:cs typeface="Segoe UI Light" panose="020B0502040204020203" pitchFamily="34" charset="0"/>
                        </a:rPr>
                        <a:t>03 | Creating</a:t>
                      </a:r>
                      <a:r>
                        <a:rPr lang="en-US" sz="1800" b="1" baseline="0" dirty="0">
                          <a:latin typeface="Segoe UI Light" panose="020B0502040204020203" pitchFamily="34" charset="0"/>
                          <a:cs typeface="Segoe UI Light" panose="020B0502040204020203" pitchFamily="34" charset="0"/>
                        </a:rPr>
                        <a:t> databases and database objects </a:t>
                      </a:r>
                      <a:r>
                        <a:rPr lang="en-US" sz="1800" b="1"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b="1" dirty="0">
                          <a:latin typeface="Segoe UI Light" panose="020B0502040204020203" pitchFamily="34" charset="0"/>
                          <a:cs typeface="Segoe UI Light" panose="020B0502040204020203" pitchFamily="34" charset="0"/>
                        </a:rPr>
                        <a:t>	Data types,</a:t>
                      </a:r>
                      <a:r>
                        <a:rPr lang="en-US" sz="1200" b="1" baseline="0" dirty="0">
                          <a:latin typeface="Segoe UI Light" panose="020B0502040204020203" pitchFamily="34" charset="0"/>
                          <a:cs typeface="Segoe UI Light" panose="020B0502040204020203" pitchFamily="34" charset="0"/>
                        </a:rPr>
                        <a:t> database objects, DDL statements, and creating scripts </a:t>
                      </a:r>
                      <a:endParaRPr lang="en-US" sz="1200" b="1"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3"/>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04 | Using DML statements</a:t>
                      </a:r>
                      <a:r>
                        <a:rPr lang="en-US" sz="1800" baseline="0" dirty="0">
                          <a:latin typeface="Segoe UI Light" panose="020B0502040204020203" pitchFamily="34" charset="0"/>
                          <a:cs typeface="Segoe UI Light" panose="020B0502040204020203" pitchFamily="34" charset="0"/>
                        </a:rPr>
                        <a:t> </a:t>
                      </a:r>
                      <a:r>
                        <a:rPr lang="en-US" sz="1800" dirty="0">
                          <a:latin typeface="Segoe UI Light" panose="020B0502040204020203" pitchFamily="34" charset="0"/>
                          <a:cs typeface="Segoe UI Light" panose="020B0502040204020203" pitchFamily="34" charset="0"/>
                        </a:rPr>
                        <a:t>(50 minutes)</a:t>
                      </a:r>
                    </a:p>
                    <a:p>
                      <a:pPr marL="573088" marR="0" indent="-573088" algn="l" defTabSz="685955" rtl="0" eaLnBrk="1" fontAlgn="auto" latinLnBrk="0" hangingPunct="1">
                        <a:lnSpc>
                          <a:spcPct val="100000"/>
                        </a:lnSpc>
                        <a:spcBef>
                          <a:spcPts val="0"/>
                        </a:spcBef>
                        <a:spcAft>
                          <a:spcPts val="0"/>
                        </a:spcAft>
                        <a:buClrTx/>
                        <a:buSzTx/>
                        <a:buFontTx/>
                        <a:buNone/>
                        <a:tabLst>
                          <a:tab pos="511175" algn="l"/>
                        </a:tabLst>
                        <a:defRPr/>
                      </a:pPr>
                      <a:r>
                        <a:rPr lang="en-US" sz="1200" dirty="0">
                          <a:latin typeface="Segoe UI Light" panose="020B0502040204020203" pitchFamily="34" charset="0"/>
                          <a:cs typeface="Segoe UI Light" panose="020B0502040204020203" pitchFamily="34" charset="0"/>
                        </a:rPr>
                        <a:t>	DML statements, using</a:t>
                      </a:r>
                      <a:r>
                        <a:rPr lang="en-US" sz="1200" baseline="0" dirty="0">
                          <a:latin typeface="Segoe UI Light" panose="020B0502040204020203" pitchFamily="34" charset="0"/>
                          <a:cs typeface="Segoe UI Light" panose="020B0502040204020203" pitchFamily="34" charset="0"/>
                        </a:rPr>
                        <a:t> </a:t>
                      </a:r>
                      <a:r>
                        <a:rPr lang="en-US" sz="1200" dirty="0">
                          <a:latin typeface="Segoe UI Light" panose="020B0502040204020203" pitchFamily="34" charset="0"/>
                          <a:cs typeface="Segoe UI Light" panose="020B0502040204020203" pitchFamily="34" charset="0"/>
                        </a:rPr>
                        <a:t>the SELECT</a:t>
                      </a:r>
                      <a:r>
                        <a:rPr lang="en-US" sz="1200" baseline="0" dirty="0">
                          <a:latin typeface="Segoe UI Light" panose="020B0502040204020203" pitchFamily="34" charset="0"/>
                          <a:cs typeface="Segoe UI Light" panose="020B0502040204020203" pitchFamily="34" charset="0"/>
                        </a:rPr>
                        <a:t> statement; using INSERT, UPDATE, and DELETE to manage data; indexes and triggers</a:t>
                      </a:r>
                      <a:endParaRPr lang="en-US" sz="1200" dirty="0">
                        <a:latin typeface="Segoe UI Light" panose="020B0502040204020203" pitchFamily="34" charset="0"/>
                        <a:cs typeface="Segoe UI Light" panose="020B0502040204020203" pitchFamily="34" charset="0"/>
                      </a:endParaRPr>
                    </a:p>
                    <a:p>
                      <a:pPr marL="573088" indent="-573088">
                        <a:tabLst>
                          <a:tab pos="511175" algn="l"/>
                        </a:tabLst>
                      </a:pP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4"/>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05 | SQL</a:t>
                      </a:r>
                      <a:r>
                        <a:rPr lang="en-US" sz="1800" baseline="0" dirty="0">
                          <a:latin typeface="Segoe UI Light" panose="020B0502040204020203" pitchFamily="34" charset="0"/>
                          <a:cs typeface="Segoe UI Light" panose="020B0502040204020203" pitchFamily="34" charset="0"/>
                        </a:rPr>
                        <a:t> Server Administration Fundamentals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SQL Server</a:t>
                      </a:r>
                      <a:r>
                        <a:rPr lang="en-US" sz="1200" baseline="0" dirty="0">
                          <a:latin typeface="Segoe UI Light" panose="020B0502040204020203" pitchFamily="34" charset="0"/>
                          <a:cs typeface="Segoe UI Light" panose="020B0502040204020203" pitchFamily="34" charset="0"/>
                        </a:rPr>
                        <a:t> security</a:t>
                      </a:r>
                      <a:r>
                        <a:rPr lang="en-US" sz="1200">
                          <a:latin typeface="Segoe UI Light" panose="020B0502040204020203" pitchFamily="34" charset="0"/>
                          <a:cs typeface="Segoe UI Light" panose="020B0502040204020203" pitchFamily="34" charset="0"/>
                        </a:rPr>
                        <a:t>; securing </a:t>
                      </a:r>
                      <a:r>
                        <a:rPr lang="en-US" sz="1200" dirty="0">
                          <a:latin typeface="Segoe UI Light" panose="020B0502040204020203" pitchFamily="34" charset="0"/>
                          <a:cs typeface="Segoe UI Light" panose="020B0502040204020203" pitchFamily="34" charset="0"/>
                        </a:rPr>
                        <a:t>database and objects</a:t>
                      </a:r>
                      <a:r>
                        <a:rPr lang="en-US" sz="1200" baseline="0" dirty="0">
                          <a:latin typeface="Segoe UI Light" panose="020B0502040204020203" pitchFamily="34" charset="0"/>
                          <a:cs typeface="Segoe UI Light" panose="020B0502040204020203" pitchFamily="34" charset="0"/>
                        </a:rPr>
                        <a:t>; performing database backups and database restores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53242398"/>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2291" name="Content Placeholder 2"/>
          <p:cNvSpPr>
            <a:spLocks noGrp="1"/>
          </p:cNvSpPr>
          <p:nvPr>
            <p:ph idx="1"/>
          </p:nvPr>
        </p:nvSpPr>
        <p:spPr/>
        <p:txBody>
          <a:bodyPr/>
          <a:lstStyle/>
          <a:p>
            <a:r>
              <a:rPr lang="en-US" sz="2800" dirty="0"/>
              <a:t>A database can be created using SSMS or using the  T-SQL CREATE DATABASE statement</a:t>
            </a:r>
          </a:p>
          <a:p>
            <a:endParaRPr lang="en-US" sz="2800" dirty="0"/>
          </a:p>
          <a:p>
            <a:r>
              <a:rPr lang="en-US" sz="2800" dirty="0"/>
              <a:t>Database objects such as tables, views, stored procedures, and user-defined functions can be created using SSMS or using a DDL CREATE  statement</a:t>
            </a:r>
          </a:p>
          <a:p>
            <a:endParaRPr lang="en-US" sz="2800" dirty="0"/>
          </a:p>
          <a:p>
            <a:r>
              <a:rPr lang="en-US" sz="2800" dirty="0"/>
              <a:t>Database objects should be consistently created using either the </a:t>
            </a:r>
            <a:r>
              <a:rPr lang="en-US" sz="2800" dirty="0" err="1"/>
              <a:t>PascalCase</a:t>
            </a:r>
            <a:r>
              <a:rPr lang="en-US" sz="2800" dirty="0"/>
              <a:t> or </a:t>
            </a:r>
            <a:r>
              <a:rPr lang="en-US" sz="2800" dirty="0" err="1"/>
              <a:t>camelCase</a:t>
            </a:r>
            <a:r>
              <a:rPr lang="en-US" sz="2800" dirty="0"/>
              <a:t> naming convention</a:t>
            </a:r>
          </a:p>
        </p:txBody>
      </p:sp>
    </p:spTree>
    <p:extLst>
      <p:ext uri="{BB962C8B-B14F-4D97-AF65-F5344CB8AC3E}">
        <p14:creationId xmlns:p14="http://schemas.microsoft.com/office/powerpoint/2010/main" val="2151761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2291" name="Content Placeholder 2"/>
          <p:cNvSpPr>
            <a:spLocks noGrp="1"/>
          </p:cNvSpPr>
          <p:nvPr>
            <p:ph idx="1"/>
          </p:nvPr>
        </p:nvSpPr>
        <p:spPr/>
        <p:txBody>
          <a:bodyPr/>
          <a:lstStyle/>
          <a:p>
            <a:r>
              <a:rPr lang="en-US" sz="2800" dirty="0"/>
              <a:t>The purpose of a </a:t>
            </a:r>
            <a:r>
              <a:rPr lang="en-US" sz="2800" b="1" i="1" dirty="0"/>
              <a:t>table</a:t>
            </a:r>
            <a:r>
              <a:rPr lang="en-US" sz="2800" dirty="0"/>
              <a:t> is to provide structure for storing data within a relational database</a:t>
            </a:r>
          </a:p>
          <a:p>
            <a:r>
              <a:rPr lang="en-US" sz="2800"/>
              <a:t>A </a:t>
            </a:r>
            <a:r>
              <a:rPr lang="en-US" sz="2800" b="1" i="1" dirty="0"/>
              <a:t>view</a:t>
            </a:r>
            <a:r>
              <a:rPr lang="en-US" sz="2800" dirty="0"/>
              <a:t> is a virtual table consisting of columns from one or more tables and is stored in the database as a query object</a:t>
            </a:r>
          </a:p>
          <a:p>
            <a:r>
              <a:rPr lang="en-US" sz="2800" dirty="0"/>
              <a:t>A </a:t>
            </a:r>
            <a:r>
              <a:rPr lang="en-US" sz="2800" b="1" i="1" dirty="0"/>
              <a:t>stored procedure </a:t>
            </a:r>
            <a:r>
              <a:rPr lang="en-US" sz="2800" dirty="0"/>
              <a:t>is a group of Transact-SQL statements that have been compiled and saved so they can be run several times</a:t>
            </a:r>
          </a:p>
          <a:p>
            <a:r>
              <a:rPr lang="en-US" sz="2800" dirty="0"/>
              <a:t>Scripts can be created from existing objects</a:t>
            </a:r>
          </a:p>
        </p:txBody>
      </p:sp>
    </p:spTree>
    <p:extLst>
      <p:ext uri="{BB962C8B-B14F-4D97-AF65-F5344CB8AC3E}">
        <p14:creationId xmlns:p14="http://schemas.microsoft.com/office/powerpoint/2010/main" val="4265026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4227258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03| Creating Databases and Database                                                       Objects</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75305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Module Overview</a:t>
            </a:r>
            <a:endParaRPr lang="en-US" dirty="0"/>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Data types</a:t>
            </a:r>
          </a:p>
          <a:p>
            <a:r>
              <a:rPr lang="en-GB" sz="2800" dirty="0"/>
              <a:t>Database objects</a:t>
            </a:r>
          </a:p>
          <a:p>
            <a:r>
              <a:rPr lang="en-GB" sz="2800" dirty="0"/>
              <a:t>DDL statements</a:t>
            </a:r>
          </a:p>
          <a:p>
            <a:endParaRPr lang="en-GB" sz="2800" dirty="0"/>
          </a:p>
        </p:txBody>
      </p:sp>
    </p:spTree>
    <p:extLst>
      <p:ext uri="{BB962C8B-B14F-4D97-AF65-F5344CB8AC3E}">
        <p14:creationId xmlns:p14="http://schemas.microsoft.com/office/powerpoint/2010/main" val="280231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Data types</a:t>
            </a:r>
          </a:p>
        </p:txBody>
      </p:sp>
    </p:spTree>
    <p:extLst>
      <p:ext uri="{BB962C8B-B14F-4D97-AF65-F5344CB8AC3E}">
        <p14:creationId xmlns:p14="http://schemas.microsoft.com/office/powerpoint/2010/main" val="64219576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 types</a:t>
            </a:r>
          </a:p>
        </p:txBody>
      </p:sp>
      <p:sp>
        <p:nvSpPr>
          <p:cNvPr id="4099" name="Content Placeholder 2"/>
          <p:cNvSpPr>
            <a:spLocks noGrp="1"/>
          </p:cNvSpPr>
          <p:nvPr>
            <p:ph idx="1"/>
          </p:nvPr>
        </p:nvSpPr>
        <p:spPr>
          <a:xfrm>
            <a:off x="457200" y="1371600"/>
            <a:ext cx="8229600" cy="5105400"/>
          </a:xfrm>
        </p:spPr>
        <p:txBody>
          <a:bodyPr/>
          <a:lstStyle/>
          <a:p>
            <a:r>
              <a:rPr lang="en-US" sz="2000" dirty="0"/>
              <a:t>A </a:t>
            </a:r>
            <a:r>
              <a:rPr lang="en-US" sz="2000" b="1" i="1" dirty="0"/>
              <a:t>data type</a:t>
            </a:r>
            <a:r>
              <a:rPr lang="en-US" sz="2000" dirty="0"/>
              <a:t> is an attribute that specifies the type of data that an object can hold as well as the number of bytes of information that can be stored in the object</a:t>
            </a:r>
          </a:p>
          <a:p>
            <a:endParaRPr lang="en-US" sz="2300" dirty="0"/>
          </a:p>
          <a:p>
            <a:r>
              <a:rPr lang="en-US" sz="2000" dirty="0"/>
              <a:t>If you have similar data types to choose from but they only differ in byte size, use the data type that has a larger range of values and/or has increased precision</a:t>
            </a:r>
          </a:p>
          <a:p>
            <a:endParaRPr lang="en-US" sz="2400" dirty="0"/>
          </a:p>
          <a:p>
            <a:r>
              <a:rPr lang="en-US" sz="2000" dirty="0"/>
              <a:t>Exact numeric data types (</a:t>
            </a:r>
            <a:r>
              <a:rPr lang="en-US" sz="2000" dirty="0" err="1"/>
              <a:t>int</a:t>
            </a:r>
            <a:r>
              <a:rPr lang="en-US" sz="2000" dirty="0"/>
              <a:t>, </a:t>
            </a:r>
            <a:r>
              <a:rPr lang="en-US" sz="2000" dirty="0" err="1"/>
              <a:t>tinyint</a:t>
            </a:r>
            <a:r>
              <a:rPr lang="en-US" sz="2000" dirty="0"/>
              <a:t>) are the most common SQL Server data types used to store numeric information.</a:t>
            </a:r>
          </a:p>
          <a:p>
            <a:endParaRPr lang="en-US" sz="2000" dirty="0"/>
          </a:p>
          <a:p>
            <a:r>
              <a:rPr lang="en-US" sz="2000" dirty="0"/>
              <a:t>Approximate </a:t>
            </a:r>
            <a:r>
              <a:rPr lang="en-US" sz="2000" dirty="0" err="1"/>
              <a:t>Numerics</a:t>
            </a:r>
            <a:r>
              <a:rPr lang="en-US" sz="2000" dirty="0"/>
              <a:t> include precision (p) which is the total number of decimal digits that could be stored, both to the left and right of the decimal point.  </a:t>
            </a:r>
          </a:p>
        </p:txBody>
      </p:sp>
    </p:spTree>
    <p:extLst>
      <p:ext uri="{BB962C8B-B14F-4D97-AF65-F5344CB8AC3E}">
        <p14:creationId xmlns:p14="http://schemas.microsoft.com/office/powerpoint/2010/main" val="207945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Data types</a:t>
            </a:r>
          </a:p>
        </p:txBody>
      </p:sp>
      <p:sp>
        <p:nvSpPr>
          <p:cNvPr id="4099" name="Content Placeholder 2"/>
          <p:cNvSpPr>
            <a:spLocks noGrp="1"/>
          </p:cNvSpPr>
          <p:nvPr>
            <p:ph idx="1"/>
          </p:nvPr>
        </p:nvSpPr>
        <p:spPr>
          <a:xfrm>
            <a:off x="457200" y="1371600"/>
            <a:ext cx="8229600" cy="5105400"/>
          </a:xfrm>
        </p:spPr>
        <p:txBody>
          <a:bodyPr/>
          <a:lstStyle/>
          <a:p>
            <a:r>
              <a:rPr lang="en-US" sz="2000" dirty="0"/>
              <a:t>Unicode data types provide storage of international characters, such as Japanese and Chinese, to allow worldwide businesses to use big vendor database products to store their data. </a:t>
            </a:r>
          </a:p>
          <a:p>
            <a:endParaRPr lang="en-US" sz="2000" dirty="0"/>
          </a:p>
          <a:p>
            <a:r>
              <a:rPr lang="en-US" sz="2000" dirty="0"/>
              <a:t>Unicode data types takes more bytes to store the data in the database</a:t>
            </a:r>
          </a:p>
          <a:p>
            <a:endParaRPr lang="en-US" sz="2300" dirty="0"/>
          </a:p>
          <a:p>
            <a:r>
              <a:rPr lang="en-US" sz="2000" dirty="0"/>
              <a:t>If you have similar data types to choose from but they only differ in byte size, use the data type that has a larger range of values and/or has increased precision</a:t>
            </a:r>
          </a:p>
          <a:p>
            <a:endParaRPr lang="en-US" sz="2400" dirty="0"/>
          </a:p>
          <a:p>
            <a:r>
              <a:rPr lang="en-US" sz="2000" dirty="0"/>
              <a:t>Exact numeric data types (</a:t>
            </a:r>
            <a:r>
              <a:rPr lang="en-US" sz="2000" dirty="0" err="1"/>
              <a:t>int</a:t>
            </a:r>
            <a:r>
              <a:rPr lang="en-US" sz="2000" dirty="0"/>
              <a:t>, </a:t>
            </a:r>
            <a:r>
              <a:rPr lang="en-US" sz="2000" dirty="0" err="1"/>
              <a:t>tinyint</a:t>
            </a:r>
            <a:r>
              <a:rPr lang="en-US" sz="2000" dirty="0"/>
              <a:t>) are the most common SQL Server data types used to store numeric information.</a:t>
            </a:r>
          </a:p>
          <a:p>
            <a:endParaRPr lang="en-US" sz="2000" dirty="0"/>
          </a:p>
          <a:p>
            <a:r>
              <a:rPr lang="en-US" sz="2000" dirty="0"/>
              <a:t>Approximate </a:t>
            </a:r>
            <a:r>
              <a:rPr lang="en-US" sz="2000" dirty="0" err="1"/>
              <a:t>Numerics</a:t>
            </a:r>
            <a:r>
              <a:rPr lang="en-US" sz="2000" dirty="0"/>
              <a:t> include precision (p) which is the total number of decimal digits that could be stored, both to the left and right of the decimal point.  </a:t>
            </a:r>
          </a:p>
        </p:txBody>
      </p:sp>
    </p:spTree>
    <p:extLst>
      <p:ext uri="{BB962C8B-B14F-4D97-AF65-F5344CB8AC3E}">
        <p14:creationId xmlns:p14="http://schemas.microsoft.com/office/powerpoint/2010/main" val="1057599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Built-in data type categories</a:t>
            </a:r>
          </a:p>
        </p:txBody>
      </p:sp>
      <p:sp>
        <p:nvSpPr>
          <p:cNvPr id="4099" name="Content Placeholder 2"/>
          <p:cNvSpPr>
            <a:spLocks noGrp="1"/>
          </p:cNvSpPr>
          <p:nvPr>
            <p:ph idx="1"/>
          </p:nvPr>
        </p:nvSpPr>
        <p:spPr>
          <a:xfrm>
            <a:off x="457200" y="1371600"/>
            <a:ext cx="8229600" cy="5105400"/>
          </a:xfrm>
        </p:spPr>
        <p:txBody>
          <a:bodyPr/>
          <a:lstStyle/>
          <a:p>
            <a:r>
              <a:rPr lang="en-US" sz="2300" dirty="0"/>
              <a:t>SQL Server 2012’s built-in data types are organized into the following categories:</a:t>
            </a:r>
          </a:p>
          <a:p>
            <a:endParaRPr lang="en-US" sz="2300" dirty="0"/>
          </a:p>
          <a:p>
            <a:pPr lvl="1"/>
            <a:r>
              <a:rPr lang="en-US" sz="2000" dirty="0"/>
              <a:t>Exact </a:t>
            </a:r>
            <a:r>
              <a:rPr lang="en-US" sz="2000" dirty="0" err="1"/>
              <a:t>numerics</a:t>
            </a:r>
            <a:r>
              <a:rPr lang="en-US" sz="2000" dirty="0"/>
              <a:t> – (</a:t>
            </a:r>
            <a:r>
              <a:rPr lang="en-US" sz="2000" dirty="0" err="1"/>
              <a:t>bigint</a:t>
            </a:r>
            <a:r>
              <a:rPr lang="en-US" sz="2000" dirty="0"/>
              <a:t>, bit, decimal, </a:t>
            </a:r>
            <a:r>
              <a:rPr lang="en-US" sz="2000" dirty="0" err="1"/>
              <a:t>int</a:t>
            </a:r>
            <a:r>
              <a:rPr lang="en-US" sz="2000" dirty="0"/>
              <a:t>, money, numeric, </a:t>
            </a:r>
            <a:r>
              <a:rPr lang="en-US" sz="2000" dirty="0" err="1"/>
              <a:t>smallint</a:t>
            </a:r>
            <a:r>
              <a:rPr lang="en-US" sz="2000" dirty="0"/>
              <a:t>)</a:t>
            </a:r>
          </a:p>
          <a:p>
            <a:pPr lvl="1"/>
            <a:r>
              <a:rPr lang="en-US" sz="2000" dirty="0"/>
              <a:t>Approximate </a:t>
            </a:r>
            <a:r>
              <a:rPr lang="en-US" sz="2000" dirty="0" err="1"/>
              <a:t>numerics</a:t>
            </a:r>
            <a:r>
              <a:rPr lang="en-US" sz="2000" dirty="0"/>
              <a:t> (float, real)</a:t>
            </a:r>
          </a:p>
          <a:p>
            <a:pPr lvl="1"/>
            <a:r>
              <a:rPr lang="en-US" sz="2000" dirty="0"/>
              <a:t>Date and time (date, datetime2, </a:t>
            </a:r>
            <a:r>
              <a:rPr lang="en-US" sz="2000" dirty="0" err="1"/>
              <a:t>datetime</a:t>
            </a:r>
            <a:r>
              <a:rPr lang="en-US" sz="2000" dirty="0"/>
              <a:t>, </a:t>
            </a:r>
            <a:r>
              <a:rPr lang="en-US" sz="2000" dirty="0" err="1"/>
              <a:t>datetimeoffset</a:t>
            </a:r>
            <a:r>
              <a:rPr lang="en-US" sz="2000" dirty="0"/>
              <a:t>, time)</a:t>
            </a:r>
          </a:p>
          <a:p>
            <a:pPr lvl="1"/>
            <a:r>
              <a:rPr lang="en-US" sz="2000" dirty="0"/>
              <a:t>Character strings (char, </a:t>
            </a:r>
            <a:r>
              <a:rPr lang="en-US" sz="2000" dirty="0" err="1"/>
              <a:t>varchar</a:t>
            </a:r>
            <a:r>
              <a:rPr lang="en-US" sz="2000" dirty="0"/>
              <a:t>, text)</a:t>
            </a:r>
          </a:p>
          <a:p>
            <a:pPr lvl="1"/>
            <a:r>
              <a:rPr lang="en-US" sz="2000" dirty="0"/>
              <a:t>Unicode character strings (</a:t>
            </a:r>
            <a:r>
              <a:rPr lang="en-US" sz="2000" dirty="0" err="1"/>
              <a:t>nchar</a:t>
            </a:r>
            <a:r>
              <a:rPr lang="en-US" sz="2000" dirty="0"/>
              <a:t>, </a:t>
            </a:r>
            <a:r>
              <a:rPr lang="en-US" sz="2000" dirty="0" err="1"/>
              <a:t>ntext</a:t>
            </a:r>
            <a:r>
              <a:rPr lang="en-US" sz="2000" dirty="0"/>
              <a:t>, </a:t>
            </a:r>
            <a:r>
              <a:rPr lang="en-US" sz="2000" dirty="0" err="1"/>
              <a:t>nvarchar</a:t>
            </a:r>
            <a:r>
              <a:rPr lang="en-US" sz="2000" dirty="0"/>
              <a:t>)</a:t>
            </a:r>
          </a:p>
          <a:p>
            <a:pPr lvl="1"/>
            <a:r>
              <a:rPr lang="en-US" sz="2000" dirty="0"/>
              <a:t>Binary strings (binary, </a:t>
            </a:r>
            <a:r>
              <a:rPr lang="en-US" sz="2000" dirty="0" err="1"/>
              <a:t>varbinary</a:t>
            </a:r>
            <a:r>
              <a:rPr lang="en-US" sz="2000" dirty="0"/>
              <a:t>, image)</a:t>
            </a:r>
          </a:p>
          <a:p>
            <a:pPr lvl="1"/>
            <a:r>
              <a:rPr lang="en-US" sz="2000" dirty="0"/>
              <a:t>Other data types (cursor, timestamp, </a:t>
            </a:r>
            <a:r>
              <a:rPr lang="en-US" sz="2000" dirty="0" err="1"/>
              <a:t>uniqueidentifier</a:t>
            </a:r>
            <a:r>
              <a:rPr lang="en-US" sz="2000" dirty="0"/>
              <a:t>, table)</a:t>
            </a:r>
          </a:p>
          <a:p>
            <a:pPr lvl="1"/>
            <a:r>
              <a:rPr lang="en-US" sz="2000" dirty="0"/>
              <a:t>Large valued data types (</a:t>
            </a:r>
            <a:r>
              <a:rPr lang="en-US" sz="2000" dirty="0" err="1"/>
              <a:t>varchar</a:t>
            </a:r>
            <a:r>
              <a:rPr lang="en-US" sz="2000" dirty="0"/>
              <a:t>(max), </a:t>
            </a:r>
            <a:r>
              <a:rPr lang="en-US" sz="2000" dirty="0" err="1"/>
              <a:t>nvarchar</a:t>
            </a:r>
            <a:r>
              <a:rPr lang="en-US" sz="2000" dirty="0"/>
              <a:t>(max))</a:t>
            </a:r>
          </a:p>
          <a:p>
            <a:pPr lvl="1"/>
            <a:r>
              <a:rPr lang="en-US" sz="2000" dirty="0"/>
              <a:t>Large object data types (text, </a:t>
            </a:r>
            <a:r>
              <a:rPr lang="en-US" sz="2000" dirty="0" err="1"/>
              <a:t>ntext</a:t>
            </a:r>
            <a:r>
              <a:rPr lang="en-US" sz="2000" dirty="0"/>
              <a:t>, image, xml)</a:t>
            </a:r>
          </a:p>
          <a:p>
            <a:endParaRPr lang="en-US" sz="2600" dirty="0"/>
          </a:p>
        </p:txBody>
      </p:sp>
    </p:spTree>
    <p:extLst>
      <p:ext uri="{BB962C8B-B14F-4D97-AF65-F5344CB8AC3E}">
        <p14:creationId xmlns:p14="http://schemas.microsoft.com/office/powerpoint/2010/main" val="1717123928"/>
      </p:ext>
    </p:extLst>
  </p:cSld>
  <p:clrMapOvr>
    <a:masterClrMapping/>
  </p:clrMapOvr>
</p:sld>
</file>

<file path=ppt/theme/theme1.xml><?xml version="1.0" encoding="utf-8"?>
<a:theme xmlns:a="http://schemas.openxmlformats.org/drawingml/2006/main" name="NG_MOC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_MOC_Core_Modul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4.xml><?xml version="1.0" encoding="utf-8"?>
<a:theme xmlns:a="http://schemas.openxmlformats.org/drawingml/2006/main" name="2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4956FE3CD0384DA7E7A5916524330B" ma:contentTypeVersion="0" ma:contentTypeDescription="Create a new document." ma:contentTypeScope="" ma:versionID="d60e39efb90b64ac65a3196b1702c62f">
  <xsd:schema xmlns:xsd="http://www.w3.org/2001/XMLSchema" xmlns:xs="http://www.w3.org/2001/XMLSchema" xmlns:p="http://schemas.microsoft.com/office/2006/metadata/properties" targetNamespace="http://schemas.microsoft.com/office/2006/metadata/properties" ma:root="true" ma:fieldsID="61a5510ac1a642cc309ccb7be38155f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A4A19B-6EDC-40EE-B40A-5BD9F2C5AB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E521DF4-3076-4DC4-A939-20601335DD3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9A5A5C5-9063-4FC4-9FB6-6DB2A85525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1979</Words>
  <Application>Microsoft Office PowerPoint</Application>
  <PresentationFormat>On-screen Show (4:3)</PresentationFormat>
  <Paragraphs>276</Paragraphs>
  <Slides>32</Slides>
  <Notes>6</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32</vt:i4>
      </vt:variant>
    </vt:vector>
  </HeadingPairs>
  <TitlesOfParts>
    <vt:vector size="47" baseType="lpstr">
      <vt:lpstr>Arial</vt:lpstr>
      <vt:lpstr>Calibri</vt:lpstr>
      <vt:lpstr>Consolas</vt:lpstr>
      <vt:lpstr>Courier New</vt:lpstr>
      <vt:lpstr>Segoe</vt:lpstr>
      <vt:lpstr>Segoe Light</vt:lpstr>
      <vt:lpstr>Segoe Semibold</vt:lpstr>
      <vt:lpstr>Segoe UI</vt:lpstr>
      <vt:lpstr>Segoe UI Light</vt:lpstr>
      <vt:lpstr>Verdana</vt:lpstr>
      <vt:lpstr>Wingdings</vt:lpstr>
      <vt:lpstr>NG_MOC_Template</vt:lpstr>
      <vt:lpstr>NG_MOC_Core_Module</vt:lpstr>
      <vt:lpstr>1_Metro Presentation</vt:lpstr>
      <vt:lpstr>2_Metro Presentation</vt:lpstr>
      <vt:lpstr>Database Fundamentals SQLWithRichard.com</vt:lpstr>
      <vt:lpstr>Meet Richard Patlan | @SQLRichard</vt:lpstr>
      <vt:lpstr>Course Modules</vt:lpstr>
      <vt:lpstr>03| Creating Databases and Database                                                       Objects</vt:lpstr>
      <vt:lpstr>Module Overview</vt:lpstr>
      <vt:lpstr>PowerPoint Presentation</vt:lpstr>
      <vt:lpstr>Data types</vt:lpstr>
      <vt:lpstr>Data types</vt:lpstr>
      <vt:lpstr>Built-in data type categories</vt:lpstr>
      <vt:lpstr>Data types</vt:lpstr>
      <vt:lpstr>Data types</vt:lpstr>
      <vt:lpstr>Data types storage size</vt:lpstr>
      <vt:lpstr>Implicit and explicit conversions</vt:lpstr>
      <vt:lpstr>PowerPoint Presentation</vt:lpstr>
      <vt:lpstr>Tables </vt:lpstr>
      <vt:lpstr>Views</vt:lpstr>
      <vt:lpstr>Stored procedures</vt:lpstr>
      <vt:lpstr>User-Defined functions</vt:lpstr>
      <vt:lpstr>Primary differences between stored procedures and user-defined functions</vt:lpstr>
      <vt:lpstr>Naming conventions for your objects</vt:lpstr>
      <vt:lpstr>PowerPoint Presentation</vt:lpstr>
      <vt:lpstr>PowerPoint Presentation</vt:lpstr>
      <vt:lpstr>Common DDL statements</vt:lpstr>
      <vt:lpstr>CREATE statement</vt:lpstr>
      <vt:lpstr>Create new table</vt:lpstr>
      <vt:lpstr>ALTER statement</vt:lpstr>
      <vt:lpstr>DROP statement</vt:lpstr>
      <vt:lpstr>PowerPoint Presentation</vt:lpstr>
      <vt:lpstr>Summary</vt:lpstr>
      <vt:lpstr>Summary</vt:lpstr>
      <vt:lpstr>Summary</vt:lpstr>
      <vt:lpstr>Database Fundamentals SQLWithRichard.com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2009-10-07T16:00:10Z</dcterms:created>
  <dcterms:modified xsi:type="dcterms:W3CDTF">2023-11-13T18:31:32Z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0x010100144956FE3CD0384DA7E7A5916524330B</vt:lpwstr>
  </property>
</Properties>
</file>