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6" r:id="rId4"/>
    <p:sldMasterId id="2147483704" r:id="rId5"/>
    <p:sldMasterId id="2147483716" r:id="rId6"/>
  </p:sldMasterIdLst>
  <p:notesMasterIdLst>
    <p:notesMasterId r:id="rId37"/>
  </p:notesMasterIdLst>
  <p:sldIdLst>
    <p:sldId id="338" r:id="rId7"/>
    <p:sldId id="339" r:id="rId8"/>
    <p:sldId id="337" r:id="rId9"/>
    <p:sldId id="340" r:id="rId10"/>
    <p:sldId id="320" r:id="rId11"/>
    <p:sldId id="326" r:id="rId12"/>
    <p:sldId id="295" r:id="rId13"/>
    <p:sldId id="321" r:id="rId14"/>
    <p:sldId id="296" r:id="rId15"/>
    <p:sldId id="297" r:id="rId16"/>
    <p:sldId id="303" r:id="rId17"/>
    <p:sldId id="327" r:id="rId18"/>
    <p:sldId id="298" r:id="rId19"/>
    <p:sldId id="305" r:id="rId20"/>
    <p:sldId id="330" r:id="rId21"/>
    <p:sldId id="304" r:id="rId22"/>
    <p:sldId id="299" r:id="rId23"/>
    <p:sldId id="306" r:id="rId24"/>
    <p:sldId id="328" r:id="rId25"/>
    <p:sldId id="308" r:id="rId26"/>
    <p:sldId id="309" r:id="rId27"/>
    <p:sldId id="331" r:id="rId28"/>
    <p:sldId id="329" r:id="rId29"/>
    <p:sldId id="333" r:id="rId30"/>
    <p:sldId id="332" r:id="rId31"/>
    <p:sldId id="314" r:id="rId32"/>
    <p:sldId id="315" r:id="rId33"/>
    <p:sldId id="319" r:id="rId34"/>
    <p:sldId id="324" r:id="rId35"/>
    <p:sldId id="341" r:id="rId36"/>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8F6E4"/>
    <a:srgbClr val="EEEFD7"/>
    <a:srgbClr val="FF33CC"/>
    <a:srgbClr val="BBCDE3"/>
    <a:srgbClr val="B395D8"/>
    <a:srgbClr val="3E8CC6"/>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72" autoAdjust="0"/>
    <p:restoredTop sz="86353" autoAdjust="0"/>
  </p:normalViewPr>
  <p:slideViewPr>
    <p:cSldViewPr snapToGrid="0">
      <p:cViewPr varScale="1">
        <p:scale>
          <a:sx n="109" d="100"/>
          <a:sy n="109" d="100"/>
        </p:scale>
        <p:origin x="3192" y="108"/>
      </p:cViewPr>
      <p:guideLst>
        <p:guide orient="horz" pos="2160"/>
        <p:guide pos="2880"/>
      </p:guideLst>
    </p:cSldViewPr>
  </p:slideViewPr>
  <p:outlineViewPr>
    <p:cViewPr>
      <p:scale>
        <a:sx n="33" d="100"/>
        <a:sy n="33" d="100"/>
      </p:scale>
      <p:origin x="258" y="222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1" d="100"/>
          <a:sy n="81" d="100"/>
        </p:scale>
        <p:origin x="-311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238125"/>
            <a:ext cx="3038475" cy="347663"/>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bodyPr>
          <a:lstStyle>
            <a:lvl1pPr algn="l" eaLnBrk="1" hangingPunct="1">
              <a:defRPr sz="1200">
                <a:solidFill>
                  <a:srgbClr val="336699"/>
                </a:solidFill>
                <a:latin typeface="Arial" charset="0"/>
                <a:cs typeface="+mn-cs"/>
              </a:defRPr>
            </a:lvl1pPr>
          </a:lstStyle>
          <a:p>
            <a:pPr>
              <a:defRPr/>
            </a:pPr>
            <a:r>
              <a:rPr lang="en-US" dirty="0"/>
              <a:t>Module 4: Managing Security</a:t>
            </a:r>
          </a:p>
        </p:txBody>
      </p:sp>
      <p:sp>
        <p:nvSpPr>
          <p:cNvPr id="5123" name="Rectangle 3"/>
          <p:cNvSpPr>
            <a:spLocks noGrp="1" noChangeArrowheads="1"/>
          </p:cNvSpPr>
          <p:nvPr>
            <p:ph type="dt" idx="1"/>
          </p:nvPr>
        </p:nvSpPr>
        <p:spPr bwMode="auto">
          <a:xfrm>
            <a:off x="0" y="0"/>
            <a:ext cx="3038475" cy="22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mn-cs"/>
              </a:defRPr>
            </a:lvl1pPr>
          </a:lstStyle>
          <a:p>
            <a:pPr>
              <a:defRPr/>
            </a:pPr>
            <a:r>
              <a:rPr lang="en-US" dirty="0"/>
              <a:t>Course 2786B</a:t>
            </a:r>
          </a:p>
        </p:txBody>
      </p:sp>
      <p:sp>
        <p:nvSpPr>
          <p:cNvPr id="19460" name="Rectangle 4"/>
          <p:cNvSpPr>
            <a:spLocks noGrp="1" noRot="1" noChangeAspect="1" noChangeArrowheads="1" noTextEdit="1"/>
          </p:cNvSpPr>
          <p:nvPr>
            <p:ph type="sldImg" idx="2"/>
          </p:nvPr>
        </p:nvSpPr>
        <p:spPr bwMode="auto">
          <a:xfrm>
            <a:off x="4367213" y="76200"/>
            <a:ext cx="2528887" cy="189706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314325" y="795338"/>
            <a:ext cx="6286500" cy="823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cs typeface="+mn-cs"/>
              </a:defRPr>
            </a:lvl1pPr>
          </a:lstStyle>
          <a:p>
            <a:pPr>
              <a:defRPr/>
            </a:pPr>
            <a:fld id="{F7CDD145-17A8-454E-9AC4-066C4616686D}" type="slidenum">
              <a:rPr lang="en-US"/>
              <a:pPr>
                <a:defRPr/>
              </a:pPr>
              <a:t>‹#›</a:t>
            </a:fld>
            <a:endParaRPr lang="en-US" dirty="0"/>
          </a:p>
        </p:txBody>
      </p:sp>
    </p:spTree>
    <p:extLst>
      <p:ext uri="{BB962C8B-B14F-4D97-AF65-F5344CB8AC3E}">
        <p14:creationId xmlns:p14="http://schemas.microsoft.com/office/powerpoint/2010/main" val="2898171260"/>
      </p:ext>
    </p:extLst>
  </p:cSld>
  <p:clrMap bg1="lt1" tx1="dk1" bg2="lt2" tx2="dk2" accent1="accent1" accent2="accent2" accent3="accent3" accent4="accent4" accent5="accent5" accent6="accent6" hlink="hlink" folHlink="folHlink"/>
  <p:hf ftr="0"/>
  <p:notesStyle>
    <a:lvl1pPr algn="l" rtl="0" eaLnBrk="0" fontAlgn="base" hangingPunct="0">
      <a:spcBef>
        <a:spcPct val="0"/>
      </a:spcBef>
      <a:spcAft>
        <a:spcPct val="60000"/>
      </a:spcAft>
      <a:defRPr sz="1000" kern="1200">
        <a:solidFill>
          <a:schemeClr val="tx1"/>
        </a:solidFill>
        <a:latin typeface="Arial" charset="0"/>
        <a:ea typeface="+mn-ea"/>
        <a:cs typeface="+mn-cs"/>
      </a:defRPr>
    </a:lvl1pPr>
    <a:lvl2pPr marL="342900" indent="-114300" algn="l" rtl="0" eaLnBrk="0" fontAlgn="base" hangingPunct="0">
      <a:spcBef>
        <a:spcPct val="0"/>
      </a:spcBef>
      <a:spcAft>
        <a:spcPct val="60000"/>
      </a:spcAft>
      <a:buClr>
        <a:srgbClr val="336699"/>
      </a:buClr>
      <a:buChar char="•"/>
      <a:defRPr sz="1000" kern="1200">
        <a:solidFill>
          <a:schemeClr val="tx1"/>
        </a:solidFill>
        <a:latin typeface="Arial" charset="0"/>
        <a:ea typeface="+mn-ea"/>
        <a:cs typeface="+mn-cs"/>
      </a:defRPr>
    </a:lvl2pPr>
    <a:lvl3pPr marL="914400" algn="l" rtl="0" eaLnBrk="0" fontAlgn="base" hangingPunct="0">
      <a:spcBef>
        <a:spcPct val="0"/>
      </a:spcBef>
      <a:spcAft>
        <a:spcPct val="60000"/>
      </a:spcAft>
      <a:defRPr sz="1000" kern="1200">
        <a:solidFill>
          <a:schemeClr val="tx1"/>
        </a:solidFill>
        <a:latin typeface="Arial" charset="0"/>
        <a:ea typeface="+mn-ea"/>
        <a:cs typeface="+mn-cs"/>
      </a:defRPr>
    </a:lvl3pPr>
    <a:lvl4pPr marL="1371600" algn="l" rtl="0" eaLnBrk="0" fontAlgn="base" hangingPunct="0">
      <a:spcBef>
        <a:spcPct val="0"/>
      </a:spcBef>
      <a:spcAft>
        <a:spcPct val="60000"/>
      </a:spcAft>
      <a:defRPr sz="1000" kern="1200">
        <a:solidFill>
          <a:schemeClr val="tx1"/>
        </a:solidFill>
        <a:latin typeface="Arial" charset="0"/>
        <a:ea typeface="+mn-ea"/>
        <a:cs typeface="+mn-cs"/>
      </a:defRPr>
    </a:lvl4pPr>
    <a:lvl5pPr marL="1828800" algn="l" rtl="0" eaLnBrk="0" fontAlgn="base" hangingPunct="0">
      <a:spcBef>
        <a:spcPct val="0"/>
      </a:spcBef>
      <a:spcAft>
        <a:spcPct val="6000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86993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2739845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4</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75587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5</a:t>
            </a:fld>
            <a:endParaRPr lang="en-US" dirty="0"/>
          </a:p>
        </p:txBody>
      </p:sp>
    </p:spTree>
    <p:extLst>
      <p:ext uri="{BB962C8B-B14F-4D97-AF65-F5344CB8AC3E}">
        <p14:creationId xmlns:p14="http://schemas.microsoft.com/office/powerpoint/2010/main" val="443183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C4A470F-CF54-42F2-91E1-5B24B1A64CCE}" type="slidenum">
              <a:rPr lang="en-US"/>
              <a:pPr eaLnBrk="1" hangingPunct="1"/>
              <a:t>24</a:t>
            </a:fld>
            <a:endParaRPr lang="en-US"/>
          </a:p>
        </p:txBody>
      </p:sp>
    </p:spTree>
    <p:extLst>
      <p:ext uri="{BB962C8B-B14F-4D97-AF65-F5344CB8AC3E}">
        <p14:creationId xmlns:p14="http://schemas.microsoft.com/office/powerpoint/2010/main" val="3078846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30</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11527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bckgrd_4.jpg"/>
          <p:cNvPicPr>
            <a:picLocks noChangeAspect="1"/>
          </p:cNvPicPr>
          <p:nvPr/>
        </p:nvPicPr>
        <p:blipFill>
          <a:blip r:embed="rId2" cstate="print"/>
          <a:srcRect/>
          <a:stretch>
            <a:fillRect/>
          </a:stretch>
        </p:blipFill>
        <p:spPr bwMode="auto">
          <a:xfrm>
            <a:off x="-139700" y="0"/>
            <a:ext cx="9283700" cy="6858000"/>
          </a:xfrm>
          <a:prstGeom prst="rect">
            <a:avLst/>
          </a:prstGeom>
          <a:noFill/>
          <a:ln w="9525">
            <a:noFill/>
            <a:miter lim="800000"/>
            <a:headEnd/>
            <a:tailEnd/>
          </a:ln>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bckgrd_4.jpg"/>
          <p:cNvPicPr>
            <a:picLocks noChangeAspect="1"/>
          </p:cNvPicPr>
          <p:nvPr/>
        </p:nvPicPr>
        <p:blipFill>
          <a:blip r:embed="rId2" cstate="print"/>
          <a:srcRect/>
          <a:stretch>
            <a:fillRect/>
          </a:stretch>
        </p:blipFill>
        <p:spPr bwMode="auto">
          <a:xfrm>
            <a:off x="-139700" y="0"/>
            <a:ext cx="9283700" cy="6858000"/>
          </a:xfrm>
          <a:prstGeom prst="rect">
            <a:avLst/>
          </a:prstGeom>
          <a:noFill/>
          <a:ln w="9525">
            <a:noFill/>
            <a:miter lim="800000"/>
            <a:headEnd/>
            <a:tailEnd/>
          </a:ln>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extLst>
      <p:ext uri="{BB962C8B-B14F-4D97-AF65-F5344CB8AC3E}">
        <p14:creationId xmlns:p14="http://schemas.microsoft.com/office/powerpoint/2010/main" val="1620100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9273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285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8992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8065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50171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75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0766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65486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107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5540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urse Tit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9302" y="2312127"/>
            <a:ext cx="8344366" cy="1933979"/>
          </a:xfrm>
          <a:prstGeom prst="rect">
            <a:avLst/>
          </a:prstGeom>
        </p:spPr>
        <p:txBody>
          <a:bodyPr anchor="ctr">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Course Title</a:t>
            </a:r>
          </a:p>
        </p:txBody>
      </p:sp>
      <p:sp>
        <p:nvSpPr>
          <p:cNvPr id="6" name="Subtitle 2"/>
          <p:cNvSpPr>
            <a:spLocks noGrp="1"/>
          </p:cNvSpPr>
          <p:nvPr>
            <p:ph type="subTitle" idx="1" hasCustomPrompt="1"/>
          </p:nvPr>
        </p:nvSpPr>
        <p:spPr>
          <a:xfrm>
            <a:off x="399303" y="4735774"/>
            <a:ext cx="4611946" cy="1878780"/>
          </a:xfrm>
          <a:prstGeom prst="rect">
            <a:avLst/>
          </a:prstGeom>
        </p:spPr>
        <p:txBody>
          <a:bodyPr>
            <a:noAutofit/>
          </a:bodyPr>
          <a:lstStyle>
            <a:lvl1pPr marL="0" indent="0" algn="l">
              <a:lnSpc>
                <a:spcPct val="90000"/>
              </a:lnSpc>
              <a:spcBef>
                <a:spcPts val="0"/>
              </a:spcBef>
              <a:buNone/>
              <a:defRPr sz="1800" b="1"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Subtitle</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Tree>
    <p:extLst>
      <p:ext uri="{BB962C8B-B14F-4D97-AF65-F5344CB8AC3E}">
        <p14:creationId xmlns:p14="http://schemas.microsoft.com/office/powerpoint/2010/main" val="182998256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odu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9539" y="3775167"/>
            <a:ext cx="8518422" cy="1933979"/>
          </a:xfrm>
          <a:prstGeom prst="rect">
            <a:avLst/>
          </a:prstGeom>
        </p:spPr>
        <p:txBody>
          <a:bodyPr anchor="t" anchorCtr="0">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Module or Section transition style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
        <p:nvSpPr>
          <p:cNvPr id="9" name="Subtitle 2"/>
          <p:cNvSpPr>
            <a:spLocks noGrp="1"/>
          </p:cNvSpPr>
          <p:nvPr>
            <p:ph type="subTitle" idx="1" hasCustomPrompt="1"/>
          </p:nvPr>
        </p:nvSpPr>
        <p:spPr>
          <a:xfrm>
            <a:off x="409539" y="2942705"/>
            <a:ext cx="8518422" cy="748146"/>
          </a:xfrm>
          <a:prstGeom prst="rect">
            <a:avLst/>
          </a:prstGeom>
        </p:spPr>
        <p:txBody>
          <a:bodyPr>
            <a:noAutofit/>
          </a:bodyPr>
          <a:lstStyle>
            <a:lvl1pPr marL="0" indent="0" algn="l">
              <a:lnSpc>
                <a:spcPct val="90000"/>
              </a:lnSpc>
              <a:spcBef>
                <a:spcPts val="0"/>
              </a:spcBef>
              <a:buNone/>
              <a:defRPr sz="1800" b="0"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Course Title Style</a:t>
            </a:r>
          </a:p>
        </p:txBody>
      </p:sp>
    </p:spTree>
    <p:extLst>
      <p:ext uri="{BB962C8B-B14F-4D97-AF65-F5344CB8AC3E}">
        <p14:creationId xmlns:p14="http://schemas.microsoft.com/office/powerpoint/2010/main" val="377435828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ection Title">
    <p:bg>
      <p:bgPr>
        <a:solidFill>
          <a:schemeClr val="accent1"/>
        </a:solidFill>
        <a:effectLst/>
      </p:bgPr>
    </p:bg>
    <p:spTree>
      <p:nvGrpSpPr>
        <p:cNvPr id="1" name=""/>
        <p:cNvGrpSpPr/>
        <p:nvPr/>
      </p:nvGrpSpPr>
      <p:grpSpPr>
        <a:xfrm>
          <a:off x="0" y="0"/>
          <a:ext cx="0" cy="0"/>
          <a:chOff x="0" y="0"/>
          <a:chExt cx="0" cy="0"/>
        </a:xfrm>
      </p:grpSpPr>
      <p:sp>
        <p:nvSpPr>
          <p:cNvPr id="6" name="Title 7"/>
          <p:cNvSpPr>
            <a:spLocks noGrp="1"/>
          </p:cNvSpPr>
          <p:nvPr>
            <p:ph type="title" hasCustomPrompt="1"/>
          </p:nvPr>
        </p:nvSpPr>
        <p:spPr>
          <a:xfrm>
            <a:off x="801181" y="424447"/>
            <a:ext cx="7541205" cy="1168379"/>
          </a:xfrm>
          <a:prstGeom prst="rect">
            <a:avLst/>
          </a:prstGeom>
        </p:spPr>
        <p:txBody>
          <a:bodyPr anchor="b"/>
          <a:lstStyle>
            <a:lvl1pPr marL="0" indent="0" algn="l" defTabSz="685955" rtl="0" eaLnBrk="1" latinLnBrk="0" hangingPunct="1">
              <a:lnSpc>
                <a:spcPct val="90000"/>
              </a:lnSpc>
              <a:spcBef>
                <a:spcPct val="20000"/>
              </a:spcBef>
              <a:buClr>
                <a:srgbClr val="00DCFF"/>
              </a:buClr>
              <a:buSzPct val="90000"/>
              <a:buFont typeface="Arial" pitchFamily="34" charset="0"/>
              <a:buNone/>
              <a:defRPr lang="en-US" sz="3151" kern="1200" spc="-113" dirty="0">
                <a:solidFill>
                  <a:schemeClr val="bg1"/>
                </a:solidFill>
                <a:latin typeface="Segoe UI Light" pitchFamily="34" charset="0"/>
                <a:ea typeface="+mn-ea"/>
                <a:cs typeface="Segoe UI Light" pitchFamily="34" charset="0"/>
              </a:defRPr>
            </a:lvl1pPr>
          </a:lstStyle>
          <a:p>
            <a:r>
              <a:rPr lang="en-US" dirty="0"/>
              <a:t>Statement</a:t>
            </a:r>
          </a:p>
        </p:txBody>
      </p:sp>
      <p:sp>
        <p:nvSpPr>
          <p:cNvPr id="7" name="Text Placeholder 2"/>
          <p:cNvSpPr>
            <a:spLocks noGrp="1"/>
          </p:cNvSpPr>
          <p:nvPr>
            <p:ph type="body" sz="quarter" idx="10" hasCustomPrompt="1"/>
          </p:nvPr>
        </p:nvSpPr>
        <p:spPr>
          <a:xfrm>
            <a:off x="1318365" y="1907084"/>
            <a:ext cx="6148798" cy="4379416"/>
          </a:xfrm>
          <a:prstGeom prst="rect">
            <a:avLst/>
          </a:prstGeom>
        </p:spPr>
        <p:txBody>
          <a:bodyPr/>
          <a:lstStyle>
            <a:lvl1pPr marL="0" indent="0">
              <a:spcBef>
                <a:spcPts val="1200"/>
              </a:spcBef>
              <a:buNone/>
              <a:defRPr sz="1800" baseline="0">
                <a:solidFill>
                  <a:schemeClr val="bg1"/>
                </a:solidFill>
              </a:defRPr>
            </a:lvl1pPr>
            <a:lvl2pPr>
              <a:defRPr sz="1800">
                <a:solidFill>
                  <a:srgbClr val="83B800">
                    <a:alpha val="99000"/>
                  </a:srgbClr>
                </a:solidFill>
              </a:defRPr>
            </a:lvl2pPr>
            <a:lvl3pPr>
              <a:defRPr sz="1800">
                <a:solidFill>
                  <a:srgbClr val="83B800">
                    <a:alpha val="99000"/>
                  </a:srgbClr>
                </a:solidFill>
              </a:defRPr>
            </a:lvl3pPr>
            <a:lvl4pPr>
              <a:defRPr sz="1800">
                <a:solidFill>
                  <a:srgbClr val="83B800">
                    <a:alpha val="99000"/>
                  </a:srgbClr>
                </a:solidFill>
              </a:defRPr>
            </a:lvl4pPr>
            <a:lvl5pPr>
              <a:defRPr sz="1800">
                <a:solidFill>
                  <a:srgbClr val="83B800">
                    <a:alpha val="99000"/>
                  </a:srgbClr>
                </a:solidFill>
              </a:defRPr>
            </a:lvl5pPr>
          </a:lstStyle>
          <a:p>
            <a:pPr lvl="0"/>
            <a:r>
              <a:rPr lang="en-US" dirty="0"/>
              <a:t>Point 1</a:t>
            </a:r>
          </a:p>
          <a:p>
            <a:pPr lvl="0"/>
            <a:r>
              <a:rPr lang="en-US" dirty="0"/>
              <a:t>Point 2</a:t>
            </a:r>
          </a:p>
          <a:p>
            <a:pPr lvl="0"/>
            <a:r>
              <a:rPr lang="en-US" dirty="0"/>
              <a:t>Point 3</a:t>
            </a:r>
          </a:p>
          <a:p>
            <a:pPr lvl="0"/>
            <a:r>
              <a:rPr lang="en-US" dirty="0"/>
              <a:t>Point 4</a:t>
            </a:r>
          </a:p>
          <a:p>
            <a:pPr lvl="0"/>
            <a:r>
              <a:rPr lang="en-US" dirty="0"/>
              <a:t>Point 5</a:t>
            </a:r>
          </a:p>
          <a:p>
            <a:pPr lvl="0"/>
            <a:r>
              <a:rPr lang="en-US" dirty="0"/>
              <a:t>Point 6</a:t>
            </a:r>
          </a:p>
          <a:p>
            <a:pPr lvl="0"/>
            <a:r>
              <a:rPr lang="en-US" dirty="0"/>
              <a:t>Point 7</a:t>
            </a:r>
          </a:p>
          <a:p>
            <a:pPr lvl="0"/>
            <a:r>
              <a:rPr lang="en-US" dirty="0"/>
              <a:t>Point 8</a:t>
            </a:r>
          </a:p>
        </p:txBody>
      </p:sp>
    </p:spTree>
    <p:extLst>
      <p:ext uri="{BB962C8B-B14F-4D97-AF65-F5344CB8AC3E}">
        <p14:creationId xmlns:p14="http://schemas.microsoft.com/office/powerpoint/2010/main" val="78991875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de Sample">
    <p:spTree>
      <p:nvGrpSpPr>
        <p:cNvPr id="1" name=""/>
        <p:cNvGrpSpPr/>
        <p:nvPr/>
      </p:nvGrpSpPr>
      <p:grpSpPr>
        <a:xfrm>
          <a:off x="0" y="0"/>
          <a:ext cx="0" cy="0"/>
          <a:chOff x="0" y="0"/>
          <a:chExt cx="0" cy="0"/>
        </a:xfrm>
      </p:grpSpPr>
      <p:sp>
        <p:nvSpPr>
          <p:cNvPr id="5" name="Text Placeholder 3"/>
          <p:cNvSpPr>
            <a:spLocks noGrp="1"/>
          </p:cNvSpPr>
          <p:nvPr>
            <p:ph type="body" sz="quarter" idx="10"/>
          </p:nvPr>
        </p:nvSpPr>
        <p:spPr>
          <a:xfrm>
            <a:off x="885536" y="1645920"/>
            <a:ext cx="8083378" cy="4640580"/>
          </a:xfrm>
          <a:prstGeom prst="rect">
            <a:avLst/>
          </a:prstGeom>
        </p:spPr>
        <p:txBody>
          <a:bodyPr/>
          <a:lstStyle>
            <a:lvl1pPr>
              <a:defRPr>
                <a:latin typeface="Consolas" panose="020B0609020204030204" pitchFamily="49" charset="0"/>
                <a:cs typeface="Consolas" panose="020B0609020204030204" pitchFamily="49" charset="0"/>
              </a:defRPr>
            </a:lvl1pPr>
          </a:lstStyle>
          <a:p>
            <a:pPr lvl="0"/>
            <a:r>
              <a:rPr lang="en-US">
                <a:latin typeface="Consolas" panose="020B0609020204030204" pitchFamily="49" charset="0"/>
                <a:cs typeface="Consolas" panose="020B0609020204030204" pitchFamily="49" charset="0"/>
              </a:rPr>
              <a:t>Click to edit Master text styles</a:t>
            </a:r>
          </a:p>
          <a:p>
            <a:pPr lvl="1"/>
            <a:r>
              <a:rPr lang="en-US">
                <a:latin typeface="Consolas" panose="020B0609020204030204" pitchFamily="49" charset="0"/>
                <a:cs typeface="Consolas" panose="020B0609020204030204" pitchFamily="49" charset="0"/>
              </a:rPr>
              <a:t>Second level</a:t>
            </a:r>
          </a:p>
        </p:txBody>
      </p:sp>
      <p:sp>
        <p:nvSpPr>
          <p:cNvPr id="6" name="Title 1"/>
          <p:cNvSpPr>
            <a:spLocks noGrp="1"/>
          </p:cNvSpPr>
          <p:nvPr>
            <p:ph type="title" hasCustomPrompt="1"/>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dirty="0"/>
              <a:t>Click to edit Code Sample style</a:t>
            </a:r>
          </a:p>
        </p:txBody>
      </p:sp>
    </p:spTree>
    <p:extLst>
      <p:ext uri="{BB962C8B-B14F-4D97-AF65-F5344CB8AC3E}">
        <p14:creationId xmlns:p14="http://schemas.microsoft.com/office/powerpoint/2010/main" val="1114523523"/>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327508" y="1487489"/>
            <a:ext cx="8652143" cy="5159375"/>
          </a:xfrm>
          <a:prstGeom prst="rect">
            <a:avLst/>
          </a:prstGeom>
        </p:spPr>
        <p:txBody>
          <a:bodyPr/>
          <a:lstStyle>
            <a:lvl1pPr marL="257244" indent="-257244">
              <a:lnSpc>
                <a:spcPct val="100000"/>
              </a:lnSpc>
              <a:spcBef>
                <a:spcPts val="1350"/>
              </a:spcBef>
              <a:buClr>
                <a:schemeClr val="accent1"/>
              </a:buClr>
              <a:buSzPct val="100000"/>
              <a:buFont typeface="Arial" pitchFamily="34" charset="0"/>
              <a:buChar char="•"/>
              <a:defRPr sz="2401">
                <a:solidFill>
                  <a:schemeClr val="accent1">
                    <a:alpha val="99000"/>
                  </a:schemeClr>
                </a:solidFill>
                <a:latin typeface="Segoe UI Light" panose="020B0502040204020203" pitchFamily="34" charset="0"/>
                <a:cs typeface="Segoe UI Light" panose="020B0502040204020203" pitchFamily="34" charset="0"/>
              </a:defRPr>
            </a:lvl1pPr>
            <a:lvl2pPr marL="606190" indent="-258435">
              <a:lnSpc>
                <a:spcPct val="100000"/>
              </a:lnSpc>
              <a:spcBef>
                <a:spcPts val="300"/>
              </a:spcBef>
              <a:spcAft>
                <a:spcPts val="300"/>
              </a:spcAft>
              <a:buClr>
                <a:schemeClr val="tx1">
                  <a:lumMod val="75000"/>
                  <a:lumOff val="25000"/>
                </a:schemeClr>
              </a:buClr>
              <a:buSzPct val="85000"/>
              <a:buFont typeface="Segoe UI" pitchFamily="34" charset="0"/>
              <a:buChar char="–"/>
              <a:defRPr sz="2101">
                <a:latin typeface="Segoe UI Light" panose="020B0502040204020203" pitchFamily="34" charset="0"/>
                <a:cs typeface="Segoe UI Light" panose="020B0502040204020203" pitchFamily="34" charset="0"/>
              </a:defRPr>
            </a:lvl2pPr>
            <a:lvl3pPr marL="899162" indent="-257244">
              <a:lnSpc>
                <a:spcPct val="100000"/>
              </a:lnSpc>
              <a:spcBef>
                <a:spcPts val="150"/>
              </a:spcBef>
              <a:spcAft>
                <a:spcPts val="150"/>
              </a:spcAft>
              <a:buClr>
                <a:schemeClr val="tx1">
                  <a:lumMod val="75000"/>
                  <a:lumOff val="25000"/>
                </a:schemeClr>
              </a:buClr>
              <a:buSzPct val="85000"/>
              <a:buFont typeface="Courier New" pitchFamily="49" charset="0"/>
              <a:buChar char="o"/>
              <a:defRPr sz="1350">
                <a:latin typeface="Segoe UI Light" panose="020B0502040204020203" pitchFamily="34" charset="0"/>
                <a:cs typeface="Segoe UI Light" panose="020B0502040204020203" pitchFamily="34" charset="0"/>
              </a:defRPr>
            </a:lvl3pPr>
            <a:lvl4pPr>
              <a:defRPr sz="1500"/>
            </a:lvl4pPr>
            <a:lvl5pPr>
              <a:defRPr sz="15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85132573"/>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2581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emo Slide">
    <p:bg>
      <p:bgPr>
        <a:blipFill dpi="0" rotWithShape="1">
          <a:blip r:embed="rId2">
            <a:duotone>
              <a:prstClr val="black"/>
              <a:schemeClr val="accent3">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1808" y="4771506"/>
            <a:ext cx="7865720" cy="1604356"/>
          </a:xfrm>
          <a:prstGeom prst="rect">
            <a:avLst/>
          </a:prstGeom>
        </p:spPr>
        <p:txBody>
          <a:bodyPr anchor="ctr">
            <a:noAutofit/>
          </a:bodyPr>
          <a:lstStyle>
            <a:lvl1pPr marL="0" marR="0" indent="0" algn="l" defTabSz="685955" rtl="0" eaLnBrk="1" fontAlgn="auto" latinLnBrk="0" hangingPunct="1">
              <a:lnSpc>
                <a:spcPct val="90000"/>
              </a:lnSpc>
              <a:spcBef>
                <a:spcPts val="0"/>
              </a:spcBef>
              <a:spcAft>
                <a:spcPts val="0"/>
              </a:spcAft>
              <a:buClr>
                <a:srgbClr val="00DCFF"/>
              </a:buClr>
              <a:buSzPct val="90000"/>
              <a:buFont typeface="Arial" pitchFamily="34" charset="0"/>
              <a:buNone/>
              <a:tabLst/>
              <a:defRPr sz="2101" b="1" cap="all" baseline="0">
                <a:solidFill>
                  <a:schemeClr val="bg1">
                    <a:alpha val="99000"/>
                  </a:schemeClr>
                </a:solidFill>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b="0" dirty="0"/>
              <a:t>{Sample Code Location e.g., Codeshow.codeplex.com} </a:t>
            </a:r>
          </a:p>
          <a:p>
            <a:r>
              <a:rPr lang="en-US" dirty="0"/>
              <a:t>(</a:t>
            </a:r>
            <a:r>
              <a:rPr lang="en-US" dirty="0" err="1"/>
              <a:t>dEMO</a:t>
            </a:r>
            <a:r>
              <a:rPr lang="en-US" dirty="0"/>
              <a:t> NAME)</a:t>
            </a:r>
          </a:p>
        </p:txBody>
      </p:sp>
      <p:sp>
        <p:nvSpPr>
          <p:cNvPr id="10" name="Text Placeholder 9"/>
          <p:cNvSpPr>
            <a:spLocks noGrp="1"/>
          </p:cNvSpPr>
          <p:nvPr>
            <p:ph type="body" sz="quarter" idx="10" hasCustomPrompt="1"/>
          </p:nvPr>
        </p:nvSpPr>
        <p:spPr>
          <a:xfrm>
            <a:off x="311808" y="3117272"/>
            <a:ext cx="8042601" cy="1383983"/>
          </a:xfrm>
          <a:prstGeom prst="rect">
            <a:avLst/>
          </a:prstGeom>
        </p:spPr>
        <p:txBody>
          <a:bodyPr anchor="ctr"/>
          <a:lstStyle>
            <a:lvl1pPr algn="l">
              <a:defRPr sz="5401" baseline="0">
                <a:solidFill>
                  <a:schemeClr val="bg1">
                    <a:alpha val="99000"/>
                  </a:schemeClr>
                </a:solidFill>
                <a:latin typeface="Segoe UI Light" panose="020B0502040204020203" pitchFamily="34" charset="0"/>
                <a:cs typeface="Segoe UI Light" panose="020B0502040204020203" pitchFamily="34" charset="0"/>
              </a:defRPr>
            </a:lvl1pPr>
            <a:lvl2pPr>
              <a:defRPr sz="4501">
                <a:solidFill>
                  <a:schemeClr val="bg1">
                    <a:alpha val="99000"/>
                  </a:schemeClr>
                </a:solidFill>
                <a:latin typeface="+mj-lt"/>
              </a:defRPr>
            </a:lvl2pPr>
            <a:lvl3pPr>
              <a:defRPr sz="4501">
                <a:solidFill>
                  <a:schemeClr val="bg1">
                    <a:alpha val="99000"/>
                  </a:schemeClr>
                </a:solidFill>
                <a:latin typeface="+mj-lt"/>
              </a:defRPr>
            </a:lvl3pPr>
            <a:lvl4pPr>
              <a:defRPr sz="4501">
                <a:solidFill>
                  <a:schemeClr val="bg1">
                    <a:alpha val="99000"/>
                  </a:schemeClr>
                </a:solidFill>
                <a:latin typeface="+mj-lt"/>
              </a:defRPr>
            </a:lvl4pPr>
            <a:lvl5pPr>
              <a:defRPr sz="4501">
                <a:solidFill>
                  <a:schemeClr val="bg1">
                    <a:alpha val="99000"/>
                  </a:schemeClr>
                </a:solidFill>
                <a:latin typeface="+mj-lt"/>
              </a:defRPr>
            </a:lvl5pPr>
          </a:lstStyle>
          <a:p>
            <a:pPr lvl="0"/>
            <a:r>
              <a:rPr lang="en-US" dirty="0"/>
              <a:t>demo</a:t>
            </a:r>
          </a:p>
        </p:txBody>
      </p:sp>
    </p:spTree>
    <p:extLst>
      <p:ext uri="{BB962C8B-B14F-4D97-AF65-F5344CB8AC3E}">
        <p14:creationId xmlns:p14="http://schemas.microsoft.com/office/powerpoint/2010/main" val="15942470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Microsoft Slide">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9719"/>
          <a:stretch/>
        </p:blipFill>
        <p:spPr>
          <a:xfrm>
            <a:off x="384671" y="2922746"/>
            <a:ext cx="4326916" cy="2350013"/>
          </a:xfrm>
          <a:prstGeom prst="rect">
            <a:avLst/>
          </a:prstGeom>
        </p:spPr>
      </p:pic>
      <p:sp>
        <p:nvSpPr>
          <p:cNvPr id="9" name="Rectangle 2"/>
          <p:cNvSpPr>
            <a:spLocks noChangeArrowheads="1"/>
          </p:cNvSpPr>
          <p:nvPr/>
        </p:nvSpPr>
        <p:spPr bwMode="auto">
          <a:xfrm>
            <a:off x="397669" y="5960744"/>
            <a:ext cx="8311278" cy="577338"/>
          </a:xfrm>
          <a:prstGeom prst="rect">
            <a:avLst/>
          </a:prstGeom>
          <a:noFill/>
          <a:ln w="9525">
            <a:noFill/>
            <a:miter lim="800000"/>
            <a:headEnd/>
            <a:tailEnd/>
          </a:ln>
        </p:spPr>
        <p:txBody>
          <a:bodyPr wrap="square">
            <a:spAutoFit/>
          </a:bodyPr>
          <a:lstStyle/>
          <a:p>
            <a:pPr marL="0" lvl="1" defTabSz="685749">
              <a:defRPr/>
            </a:pPr>
            <a:r>
              <a:rPr lang="en-US" sz="788" dirty="0">
                <a:solidFill>
                  <a:prstClr val="white">
                    <a:lumMod val="85000"/>
                  </a:prstClr>
                </a:solidFill>
                <a:latin typeface="Calibri"/>
              </a:rPr>
              <a:t>©2013 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extLst>
      <p:ext uri="{BB962C8B-B14F-4D97-AF65-F5344CB8AC3E}">
        <p14:creationId xmlns:p14="http://schemas.microsoft.com/office/powerpoint/2010/main" val="39243293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447800"/>
            <a:ext cx="822960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fld id="{055F93B0-AC76-4193-8FAF-6A68F48F76BE}" type="datetimeFigureOut">
              <a:rPr lang="en-US"/>
              <a:pPr>
                <a:defRPr/>
              </a:pPr>
              <a:t>11/13/2023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7380A120-360E-4A70-A73C-AB0CB2D9BEAA}" type="slidenum">
              <a:rPr lang="en-US"/>
              <a:pPr/>
              <a:t>‹#›</a:t>
            </a:fld>
            <a:endParaRPr lang="en-US"/>
          </a:p>
        </p:txBody>
      </p:sp>
    </p:spTree>
    <p:extLst>
      <p:ext uri="{BB962C8B-B14F-4D97-AF65-F5344CB8AC3E}">
        <p14:creationId xmlns:p14="http://schemas.microsoft.com/office/powerpoint/2010/main" val="2866839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53" y="5132438"/>
            <a:ext cx="6434915"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ctrTitle" hasCustomPrompt="1"/>
          </p:nvPr>
        </p:nvSpPr>
        <p:spPr>
          <a:xfrm>
            <a:off x="144953" y="2415642"/>
            <a:ext cx="6434915" cy="2603307"/>
          </a:xfrm>
          <a:prstGeom prst="rect">
            <a:avLst/>
          </a:prstGeom>
          <a:solidFill>
            <a:srgbClr val="7FBA00"/>
          </a:solidFill>
          <a:effectLst/>
        </p:spPr>
        <p:txBody>
          <a:bodyPr vert="horz" lIns="137160" tIns="137160" rIns="91409" bIns="137160" rtlCol="0" anchor="b" anchorCtr="0">
            <a:noAutofit/>
          </a:bodyPr>
          <a:lstStyle>
            <a:lvl1pPr>
              <a:defRPr lang="en-US" sz="3600" kern="0" dirty="0">
                <a:ln w="3175">
                  <a:noFill/>
                </a:ln>
                <a:gradFill flip="none" rotWithShape="1">
                  <a:gsLst>
                    <a:gs pos="4583">
                      <a:srgbClr val="FFFFFF"/>
                    </a:gs>
                    <a:gs pos="100000">
                      <a:srgbClr val="FFFFFF"/>
                    </a:gs>
                  </a:gsLst>
                  <a:lin ang="5400000" scaled="0"/>
                  <a:tileRect/>
                </a:gradFill>
              </a:defRPr>
            </a:lvl1pPr>
          </a:lstStyle>
          <a:p>
            <a:pPr lvl="0"/>
            <a:r>
              <a:rPr lang="en-US" dirty="0"/>
              <a:t>Course title style</a:t>
            </a:r>
          </a:p>
        </p:txBody>
      </p:sp>
      <p:sp>
        <p:nvSpPr>
          <p:cNvPr id="8" name="top right small rectangle"/>
          <p:cNvSpPr/>
          <p:nvPr userDrawn="1"/>
        </p:nvSpPr>
        <p:spPr bwMode="auto">
          <a:xfrm>
            <a:off x="6676870" y="2418735"/>
            <a:ext cx="2315960"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02870" tIns="102870" rIns="102870" bIns="102870" numCol="1" rtlCol="0" anchor="b" anchorCtr="0" compatLnSpc="1">
            <a:prstTxWarp prst="textNoShape">
              <a:avLst/>
            </a:prstTxWarp>
          </a:bodyPr>
          <a:lstStyle/>
          <a:p>
            <a:pPr defTabSz="685341" fontAlgn="base">
              <a:spcBef>
                <a:spcPct val="0"/>
              </a:spcBef>
              <a:spcAft>
                <a:spcPct val="0"/>
              </a:spcAft>
            </a:pPr>
            <a:endParaRPr lang="en-US" sz="15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048849" y="4630992"/>
            <a:ext cx="848766"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2266239073"/>
      </p:ext>
    </p:extLst>
  </p:cSld>
  <p:clrMapOvr>
    <a:masterClrMapping/>
  </p:clrMapOvr>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044" y="4343401"/>
            <a:ext cx="7680340" cy="461665"/>
          </a:xfrm>
          <a:prstGeom prst="rect">
            <a:avLst/>
          </a:prstGeom>
        </p:spPr>
        <p:txBody>
          <a:bodyPr>
            <a:noAutofit/>
          </a:bodyPr>
          <a:lstStyle>
            <a:lvl1pPr marL="0" indent="0" algn="l">
              <a:lnSpc>
                <a:spcPct val="90000"/>
              </a:lnSpc>
              <a:spcBef>
                <a:spcPts val="0"/>
              </a:spcBef>
              <a:buNone/>
              <a:defRPr lang="en-US" sz="2701" kern="1200" spc="-53" baseline="0" dirty="0">
                <a:gradFill>
                  <a:gsLst>
                    <a:gs pos="2083">
                      <a:schemeClr val="bg2"/>
                    </a:gs>
                    <a:gs pos="99000">
                      <a:schemeClr val="bg2"/>
                    </a:gs>
                  </a:gsLst>
                  <a:lin ang="5400000" scaled="0"/>
                </a:gradFill>
                <a:latin typeface="+mj-lt"/>
                <a:ea typeface="+mn-ea"/>
                <a:cs typeface="+mn-cs"/>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pPr marL="0" marR="0" lvl="0" indent="0" algn="l" defTabSz="685955" rtl="0" eaLnBrk="1" fontAlgn="auto" latinLnBrk="0" hangingPunct="1">
              <a:lnSpc>
                <a:spcPct val="90000"/>
              </a:lnSpc>
              <a:spcBef>
                <a:spcPts val="0"/>
              </a:spcBef>
              <a:spcAft>
                <a:spcPts val="0"/>
              </a:spcAft>
              <a:buClrTx/>
              <a:buSzPct val="90000"/>
              <a:buFont typeface="Arial" pitchFamily="34" charset="0"/>
              <a:buNone/>
              <a:tabLst/>
            </a:pPr>
            <a:r>
              <a:rPr lang="en-US"/>
              <a:t>Click to edit Master subtitle style</a:t>
            </a:r>
            <a:endParaRPr lang="en-US" dirty="0"/>
          </a:p>
        </p:txBody>
      </p:sp>
      <p:sp>
        <p:nvSpPr>
          <p:cNvPr id="7" name="Text Placeholder 6"/>
          <p:cNvSpPr>
            <a:spLocks noGrp="1"/>
          </p:cNvSpPr>
          <p:nvPr>
            <p:ph type="body" sz="quarter" idx="10" hasCustomPrompt="1"/>
          </p:nvPr>
        </p:nvSpPr>
        <p:spPr>
          <a:xfrm>
            <a:off x="730044" y="2739678"/>
            <a:ext cx="7686295" cy="1378644"/>
          </a:xfrm>
          <a:prstGeom prst="rect">
            <a:avLst/>
          </a:prstGeo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7202" b="0" kern="1200" cap="none" spc="-300" baseline="0" dirty="0" smtClean="0">
                <a:ln w="3175">
                  <a:noFill/>
                </a:ln>
                <a:gradFill>
                  <a:gsLst>
                    <a:gs pos="100000">
                      <a:schemeClr val="tx2"/>
                    </a:gs>
                    <a:gs pos="0">
                      <a:schemeClr val="tx2"/>
                    </a:gs>
                  </a:gsLst>
                  <a:lin ang="5400000" scaled="0"/>
                </a:gradFill>
                <a:effectLst/>
                <a:latin typeface="+mj-lt"/>
                <a:ea typeface="+mn-ea"/>
                <a:cs typeface="Arial" charset="0"/>
              </a:defRPr>
            </a:lvl1pPr>
          </a:lstStyle>
          <a:p>
            <a:pPr lvl="0"/>
            <a:r>
              <a:rPr lang="en-US" dirty="0"/>
              <a:t>click to…</a:t>
            </a:r>
          </a:p>
        </p:txBody>
      </p:sp>
      <p:sp>
        <p:nvSpPr>
          <p:cNvPr id="5" name="Text Placeholder 4"/>
          <p:cNvSpPr>
            <a:spLocks noGrp="1"/>
          </p:cNvSpPr>
          <p:nvPr>
            <p:ph type="body" sz="quarter" idx="11"/>
          </p:nvPr>
        </p:nvSpPr>
        <p:spPr>
          <a:xfrm>
            <a:off x="730044" y="1447800"/>
            <a:ext cx="7680340" cy="914096"/>
          </a:xfrm>
          <a:prstGeom prst="rect">
            <a:avLst/>
          </a:prstGeom>
        </p:spPr>
        <p:txBody>
          <a:bodyPr wrap="square" anchor="b">
            <a:noAutofit/>
          </a:bodyPr>
          <a:lstStyle>
            <a:lvl1pPr marL="0" indent="0">
              <a:buNone/>
              <a:defRPr sz="4951" spc="-113"/>
            </a:lvl1pPr>
          </a:lstStyle>
          <a:p>
            <a:pPr lvl="0"/>
            <a:r>
              <a:rPr lang="en-US"/>
              <a:t>Click to edit Master text styles</a:t>
            </a:r>
          </a:p>
        </p:txBody>
      </p:sp>
    </p:spTree>
    <p:extLst>
      <p:ext uri="{BB962C8B-B14F-4D97-AF65-F5344CB8AC3E}">
        <p14:creationId xmlns:p14="http://schemas.microsoft.com/office/powerpoint/2010/main" val="19864089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389436" y="228601"/>
            <a:ext cx="8363938" cy="747897"/>
          </a:xfrm>
          <a:prstGeom prst="rect">
            <a:avLst/>
          </a:prstGeom>
        </p:spPr>
        <p:txBody>
          <a:bodyPr/>
          <a:lstStyle/>
          <a:p>
            <a:r>
              <a:rPr lang="en-US" dirty="0"/>
              <a:t>Click to edit Master title style</a:t>
            </a:r>
          </a:p>
        </p:txBody>
      </p:sp>
      <p:sp>
        <p:nvSpPr>
          <p:cNvPr id="6" name="Content Placeholder 5"/>
          <p:cNvSpPr>
            <a:spLocks noGrp="1"/>
          </p:cNvSpPr>
          <p:nvPr>
            <p:ph sz="quarter" idx="10"/>
          </p:nvPr>
        </p:nvSpPr>
        <p:spPr>
          <a:xfrm>
            <a:off x="284560" y="1388226"/>
            <a:ext cx="8643938" cy="5290388"/>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7486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ckgrd_2.jpg"/>
          <p:cNvPicPr>
            <a:picLocks noChangeAspect="1"/>
          </p:cNvPicPr>
          <p:nvPr/>
        </p:nvPicPr>
        <p:blipFill>
          <a:blip r:embed="rId13" cstate="print"/>
          <a:srcRect/>
          <a:stretch>
            <a:fillRect/>
          </a:stretch>
        </p:blipFill>
        <p:spPr bwMode="auto">
          <a:xfrm>
            <a:off x="0" y="6529388"/>
            <a:ext cx="9144000" cy="328612"/>
          </a:xfrm>
          <a:prstGeom prst="rect">
            <a:avLst/>
          </a:prstGeom>
          <a:noFill/>
          <a:ln w="9525">
            <a:noFill/>
            <a:miter lim="800000"/>
            <a:headEnd/>
            <a:tailEnd/>
          </a:ln>
        </p:spPr>
      </p:pic>
      <p:pic>
        <p:nvPicPr>
          <p:cNvPr id="1027" name="Picture 6" descr="bckgrd_1.jpg"/>
          <p:cNvPicPr>
            <a:picLocks noChangeAspect="1"/>
          </p:cNvPicPr>
          <p:nvPr/>
        </p:nvPicPr>
        <p:blipFill>
          <a:blip r:embed="rId14" cstate="print"/>
          <a:srcRect/>
          <a:stretch>
            <a:fillRect/>
          </a:stretch>
        </p:blipFill>
        <p:spPr bwMode="auto">
          <a:xfrm>
            <a:off x="0" y="0"/>
            <a:ext cx="9144000" cy="701675"/>
          </a:xfrm>
          <a:prstGeom prst="rect">
            <a:avLst/>
          </a:prstGeom>
          <a:noFill/>
          <a:ln w="9525">
            <a:noFill/>
            <a:miter lim="800000"/>
            <a:headEnd/>
            <a:tailEnd/>
          </a:ln>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pPr algn="ctr" eaLnBrk="0" hangingPunct="0">
              <a:defRPr/>
            </a:pPr>
            <a:endParaRPr lang="en-US" dirty="0">
              <a:cs typeface="+mn-cs"/>
            </a:endParaRPr>
          </a:p>
        </p:txBody>
      </p:sp>
      <p:sp>
        <p:nvSpPr>
          <p:cNvPr id="1029" name="Rectangle 4"/>
          <p:cNvSpPr>
            <a:spLocks noGrp="1" noChangeArrowheads="1"/>
          </p:cNvSpPr>
          <p:nvPr>
            <p:ph type="title"/>
          </p:nvPr>
        </p:nvSpPr>
        <p:spPr bwMode="auto">
          <a:xfrm>
            <a:off x="460375" y="0"/>
            <a:ext cx="7773988" cy="741363"/>
          </a:xfrm>
          <a:prstGeom prst="rect">
            <a:avLst/>
          </a:prstGeom>
          <a:noFill/>
          <a:ln w="9525">
            <a:noFill/>
            <a:miter lim="800000"/>
            <a:headEnd/>
            <a:tailEnd/>
          </a:ln>
        </p:spPr>
        <p:txBody>
          <a:bodyPr vert="horz" wrap="square" lIns="0" tIns="45720" rIns="91440" bIns="45720" numCol="1" anchor="b" anchorCtr="0" compatLnSpc="1">
            <a:prstTxWarp prst="textNoShape">
              <a:avLst/>
            </a:prstTxWarp>
          </a:bodyPr>
          <a:lstStyle/>
          <a:p>
            <a:pPr lvl="0"/>
            <a:r>
              <a:rPr lang="en-US"/>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2" r:id="rId2"/>
    <p:sldLayoutId id="2147483701" r:id="rId3"/>
    <p:sldLayoutId id="2147483700" r:id="rId4"/>
    <p:sldLayoutId id="2147483699" r:id="rId5"/>
    <p:sldLayoutId id="2147483698" r:id="rId6"/>
    <p:sldLayoutId id="2147483697" r:id="rId7"/>
    <p:sldLayoutId id="2147483696" r:id="rId8"/>
    <p:sldLayoutId id="2147483695" r:id="rId9"/>
    <p:sldLayoutId id="2147483694" r:id="rId10"/>
    <p:sldLayoutId id="2147483693" r:id="rId11"/>
  </p:sldLayoutIdLst>
  <p:txStyles>
    <p:titleStyle>
      <a:lvl1pPr algn="l" rtl="0" fontAlgn="base">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fontAlgn="base">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fontAlgn="base">
        <a:lnSpc>
          <a:spcPct val="90000"/>
        </a:lnSpc>
        <a:spcBef>
          <a:spcPct val="70000"/>
        </a:spcBef>
        <a:spcAft>
          <a:spcPct val="0"/>
        </a:spcAft>
        <a:buClr>
          <a:schemeClr val="hlink"/>
        </a:buClr>
        <a:buSzPct val="80000"/>
        <a:buFont typeface="Wingdings" pitchFamily="2" charset="2"/>
        <a:buChar char="§"/>
        <a:defRPr>
          <a:solidFill>
            <a:schemeClr val="tx1"/>
          </a:solidFill>
          <a:latin typeface="+mn-lt"/>
        </a:defRPr>
      </a:lvl2pPr>
      <a:lvl3pPr marL="854075" indent="-173038" algn="l" rtl="0" fontAlgn="base">
        <a:lnSpc>
          <a:spcPct val="90000"/>
        </a:lnSpc>
        <a:spcBef>
          <a:spcPct val="70000"/>
        </a:spcBef>
        <a:spcAft>
          <a:spcPct val="0"/>
        </a:spcAft>
        <a:buClr>
          <a:schemeClr val="bg2"/>
        </a:buClr>
        <a:buSzPct val="80000"/>
        <a:buChar char="•"/>
        <a:defRPr>
          <a:solidFill>
            <a:schemeClr val="tx1"/>
          </a:solidFill>
          <a:latin typeface="+mn-lt"/>
        </a:defRPr>
      </a:lvl3pPr>
      <a:lvl4pPr marL="1254125" indent="-165100" algn="l" rtl="0" fontAlgn="base">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ckgrd_2.jpg"/>
          <p:cNvPicPr>
            <a:picLocks noChangeAspect="1"/>
          </p:cNvPicPr>
          <p:nvPr/>
        </p:nvPicPr>
        <p:blipFill>
          <a:blip r:embed="rId13" cstate="print"/>
          <a:srcRect/>
          <a:stretch>
            <a:fillRect/>
          </a:stretch>
        </p:blipFill>
        <p:spPr bwMode="auto">
          <a:xfrm>
            <a:off x="0" y="6529388"/>
            <a:ext cx="9144000" cy="328612"/>
          </a:xfrm>
          <a:prstGeom prst="rect">
            <a:avLst/>
          </a:prstGeom>
          <a:noFill/>
          <a:ln w="9525">
            <a:noFill/>
            <a:miter lim="800000"/>
            <a:headEnd/>
            <a:tailEnd/>
          </a:ln>
        </p:spPr>
      </p:pic>
      <p:pic>
        <p:nvPicPr>
          <p:cNvPr id="1027" name="Picture 6" descr="bckgrd_1.jpg"/>
          <p:cNvPicPr>
            <a:picLocks noChangeAspect="1"/>
          </p:cNvPicPr>
          <p:nvPr/>
        </p:nvPicPr>
        <p:blipFill>
          <a:blip r:embed="rId14" cstate="print"/>
          <a:srcRect/>
          <a:stretch>
            <a:fillRect/>
          </a:stretch>
        </p:blipFill>
        <p:spPr bwMode="auto">
          <a:xfrm>
            <a:off x="0" y="0"/>
            <a:ext cx="9144000" cy="701675"/>
          </a:xfrm>
          <a:prstGeom prst="rect">
            <a:avLst/>
          </a:prstGeom>
          <a:noFill/>
          <a:ln w="9525">
            <a:noFill/>
            <a:miter lim="800000"/>
            <a:headEnd/>
            <a:tailEnd/>
          </a:ln>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pPr algn="ctr" eaLnBrk="0" hangingPunct="0">
              <a:defRPr/>
            </a:pPr>
            <a:endParaRPr lang="en-US" dirty="0">
              <a:solidFill>
                <a:srgbClr val="000000"/>
              </a:solidFill>
            </a:endParaRPr>
          </a:p>
        </p:txBody>
      </p:sp>
      <p:sp>
        <p:nvSpPr>
          <p:cNvPr id="1029" name="Rectangle 4"/>
          <p:cNvSpPr>
            <a:spLocks noGrp="1" noChangeArrowheads="1"/>
          </p:cNvSpPr>
          <p:nvPr>
            <p:ph type="title"/>
          </p:nvPr>
        </p:nvSpPr>
        <p:spPr bwMode="auto">
          <a:xfrm>
            <a:off x="460375" y="0"/>
            <a:ext cx="7773988" cy="741363"/>
          </a:xfrm>
          <a:prstGeom prst="rect">
            <a:avLst/>
          </a:prstGeom>
          <a:noFill/>
          <a:ln w="9525">
            <a:noFill/>
            <a:miter lim="800000"/>
            <a:headEnd/>
            <a:tailEnd/>
          </a:ln>
        </p:spPr>
        <p:txBody>
          <a:bodyPr vert="horz" wrap="square" lIns="0" tIns="45720" rIns="91440" bIns="45720" numCol="1" anchor="b" anchorCtr="0" compatLnSpc="1">
            <a:prstTxWarp prst="textNoShape">
              <a:avLst/>
            </a:prstTxWarp>
          </a:bodyPr>
          <a:lstStyle/>
          <a:p>
            <a:pPr lvl="0"/>
            <a:r>
              <a:rPr lang="en-US"/>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463007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eaLnBrk="1" fontAlgn="base" hangingPunct="1">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eaLnBrk="1" fontAlgn="base" hangingPunct="1">
        <a:lnSpc>
          <a:spcPct val="90000"/>
        </a:lnSpc>
        <a:spcBef>
          <a:spcPct val="70000"/>
        </a:spcBef>
        <a:spcAft>
          <a:spcPct val="0"/>
        </a:spcAft>
        <a:buClr>
          <a:schemeClr val="hlink"/>
        </a:buClr>
        <a:buSzPct val="80000"/>
        <a:buFont typeface="Wingdings" pitchFamily="2" charset="2"/>
        <a:buChar char="§"/>
        <a:defRPr>
          <a:solidFill>
            <a:schemeClr val="tx1"/>
          </a:solidFill>
          <a:latin typeface="+mn-lt"/>
        </a:defRPr>
      </a:lvl2pPr>
      <a:lvl3pPr marL="854075" indent="-173038" algn="l" rtl="0" eaLnBrk="1" fontAlgn="base" hangingPunct="1">
        <a:lnSpc>
          <a:spcPct val="90000"/>
        </a:lnSpc>
        <a:spcBef>
          <a:spcPct val="70000"/>
        </a:spcBef>
        <a:spcAft>
          <a:spcPct val="0"/>
        </a:spcAft>
        <a:buClr>
          <a:schemeClr val="bg2"/>
        </a:buClr>
        <a:buSzPct val="80000"/>
        <a:buChar char="•"/>
        <a:defRPr>
          <a:solidFill>
            <a:schemeClr val="tx1"/>
          </a:solidFill>
          <a:latin typeface="+mn-lt"/>
        </a:defRPr>
      </a:lvl3pPr>
      <a:lvl4pPr marL="1254125" indent="-165100" algn="l" rtl="0" eaLnBrk="1" fontAlgn="base" hangingPunct="1">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chemeClr val="bg1">
                  <a:lumMod val="75000"/>
                  <a:alpha val="99000"/>
                </a:schemeClr>
              </a:solidFill>
            </a:endParaRPr>
          </a:p>
        </p:txBody>
      </p:sp>
      <p:sp>
        <p:nvSpPr>
          <p:cNvPr id="3"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chemeClr val="bg1">
                  <a:lumMod val="75000"/>
                  <a:alpha val="99000"/>
                </a:schemeClr>
              </a:solidFill>
            </a:endParaRPr>
          </a:p>
        </p:txBody>
      </p:sp>
    </p:spTree>
    <p:extLst>
      <p:ext uri="{BB962C8B-B14F-4D97-AF65-F5344CB8AC3E}">
        <p14:creationId xmlns:p14="http://schemas.microsoft.com/office/powerpoint/2010/main" val="3411125739"/>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9" r:id="rId9"/>
    <p:sldLayoutId id="2147483730" r:id="rId10"/>
    <p:sldLayoutId id="2147483732" r:id="rId11"/>
    <p:sldLayoutId id="2147483733" r:id="rId12"/>
  </p:sldLayoutIdLst>
  <p:transition>
    <p:fade/>
  </p:transition>
  <p:txStyles>
    <p:title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p:titleStyle>
    <p:bodyStyle>
      <a:lvl1pPr marL="0" indent="0" algn="l" defTabSz="685955"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1pPr>
      <a:lvl2pPr marL="345373" indent="0" algn="l" defTabSz="685955" rtl="0" eaLnBrk="1" latinLnBrk="0" hangingPunct="1">
        <a:lnSpc>
          <a:spcPct val="90000"/>
        </a:lnSpc>
        <a:spcBef>
          <a:spcPct val="20000"/>
        </a:spcBef>
        <a:buClr>
          <a:srgbClr val="00DCFF"/>
        </a:buClr>
        <a:buSzPct val="90000"/>
        <a:buFont typeface="Arial" pitchFamily="34" charset="0"/>
        <a:buNone/>
        <a:defRPr sz="1500" kern="1200">
          <a:solidFill>
            <a:schemeClr val="tx1">
              <a:lumMod val="75000"/>
              <a:lumOff val="25000"/>
              <a:alpha val="99000"/>
            </a:schemeClr>
          </a:solidFill>
          <a:latin typeface="+mn-lt"/>
          <a:ea typeface="+mn-ea"/>
          <a:cs typeface="+mn-cs"/>
        </a:defRPr>
      </a:lvl2pPr>
      <a:lvl3pPr marL="641918" indent="0" algn="l" defTabSz="685955" rtl="0" eaLnBrk="1" latinLnBrk="0" hangingPunct="1">
        <a:lnSpc>
          <a:spcPct val="90000"/>
        </a:lnSpc>
        <a:spcBef>
          <a:spcPct val="20000"/>
        </a:spcBef>
        <a:buClr>
          <a:srgbClr val="00DCFF"/>
        </a:buClr>
        <a:buSzPct val="90000"/>
        <a:buFont typeface="Arial" pitchFamily="34" charset="0"/>
        <a:buNone/>
        <a:defRPr sz="1350" kern="1200">
          <a:solidFill>
            <a:schemeClr val="tx1">
              <a:lumMod val="75000"/>
              <a:lumOff val="25000"/>
              <a:alpha val="99000"/>
            </a:schemeClr>
          </a:solidFill>
          <a:latin typeface="+mn-lt"/>
          <a:ea typeface="+mn-ea"/>
          <a:cs typeface="+mn-cs"/>
        </a:defRPr>
      </a:lvl3pPr>
      <a:lvl4pPr marL="944418"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4pPr>
      <a:lvl5pPr marL="1204043"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5pPr>
      <a:lvl6pPr marL="1886377"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355"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333"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311"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55" rtl="0" eaLnBrk="1" latinLnBrk="0" hangingPunct="1">
        <a:defRPr sz="1350" kern="1200">
          <a:solidFill>
            <a:schemeClr val="tx1"/>
          </a:solidFill>
          <a:latin typeface="+mn-lt"/>
          <a:ea typeface="+mn-ea"/>
          <a:cs typeface="+mn-cs"/>
        </a:defRPr>
      </a:lvl1pPr>
      <a:lvl2pPr marL="342978" algn="l" defTabSz="685955" rtl="0" eaLnBrk="1" latinLnBrk="0" hangingPunct="1">
        <a:defRPr sz="1350" kern="1200">
          <a:solidFill>
            <a:schemeClr val="tx1"/>
          </a:solidFill>
          <a:latin typeface="+mn-lt"/>
          <a:ea typeface="+mn-ea"/>
          <a:cs typeface="+mn-cs"/>
        </a:defRPr>
      </a:lvl2pPr>
      <a:lvl3pPr marL="685955" algn="l" defTabSz="685955" rtl="0" eaLnBrk="1" latinLnBrk="0" hangingPunct="1">
        <a:defRPr sz="1350" kern="1200">
          <a:solidFill>
            <a:schemeClr val="tx1"/>
          </a:solidFill>
          <a:latin typeface="+mn-lt"/>
          <a:ea typeface="+mn-ea"/>
          <a:cs typeface="+mn-cs"/>
        </a:defRPr>
      </a:lvl3pPr>
      <a:lvl4pPr marL="1028933" algn="l" defTabSz="685955" rtl="0" eaLnBrk="1" latinLnBrk="0" hangingPunct="1">
        <a:defRPr sz="1350" kern="1200">
          <a:solidFill>
            <a:schemeClr val="tx1"/>
          </a:solidFill>
          <a:latin typeface="+mn-lt"/>
          <a:ea typeface="+mn-ea"/>
          <a:cs typeface="+mn-cs"/>
        </a:defRPr>
      </a:lvl4pPr>
      <a:lvl5pPr marL="1371911" algn="l" defTabSz="685955" rtl="0" eaLnBrk="1" latinLnBrk="0" hangingPunct="1">
        <a:defRPr sz="1350" kern="1200">
          <a:solidFill>
            <a:schemeClr val="tx1"/>
          </a:solidFill>
          <a:latin typeface="+mn-lt"/>
          <a:ea typeface="+mn-ea"/>
          <a:cs typeface="+mn-cs"/>
        </a:defRPr>
      </a:lvl5pPr>
      <a:lvl6pPr marL="1714889" algn="l" defTabSz="685955" rtl="0" eaLnBrk="1" latinLnBrk="0" hangingPunct="1">
        <a:defRPr sz="1350" kern="1200">
          <a:solidFill>
            <a:schemeClr val="tx1"/>
          </a:solidFill>
          <a:latin typeface="+mn-lt"/>
          <a:ea typeface="+mn-ea"/>
          <a:cs typeface="+mn-cs"/>
        </a:defRPr>
      </a:lvl6pPr>
      <a:lvl7pPr marL="2057866" algn="l" defTabSz="685955" rtl="0" eaLnBrk="1" latinLnBrk="0" hangingPunct="1">
        <a:defRPr sz="1350" kern="1200">
          <a:solidFill>
            <a:schemeClr val="tx1"/>
          </a:solidFill>
          <a:latin typeface="+mn-lt"/>
          <a:ea typeface="+mn-ea"/>
          <a:cs typeface="+mn-cs"/>
        </a:defRPr>
      </a:lvl7pPr>
      <a:lvl8pPr marL="2400844" algn="l" defTabSz="685955" rtl="0" eaLnBrk="1" latinLnBrk="0" hangingPunct="1">
        <a:defRPr sz="1350" kern="1200">
          <a:solidFill>
            <a:schemeClr val="tx1"/>
          </a:solidFill>
          <a:latin typeface="+mn-lt"/>
          <a:ea typeface="+mn-ea"/>
          <a:cs typeface="+mn-cs"/>
        </a:defRPr>
      </a:lvl8pPr>
      <a:lvl9pPr marL="2743822" algn="l" defTabSz="68595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Database Fundamentals</a:t>
            </a:r>
            <a:br>
              <a:rPr lang="en-US" sz="3000" dirty="0"/>
            </a:br>
            <a:r>
              <a:rPr lang="en-US" sz="2400" dirty="0"/>
              <a:t>SQLWithRichard.com</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1711406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Server-level security</a:t>
            </a:r>
          </a:p>
        </p:txBody>
      </p:sp>
      <p:sp>
        <p:nvSpPr>
          <p:cNvPr id="6147" name="Content Placeholder 2"/>
          <p:cNvSpPr>
            <a:spLocks noGrp="1"/>
          </p:cNvSpPr>
          <p:nvPr>
            <p:ph idx="1"/>
          </p:nvPr>
        </p:nvSpPr>
        <p:spPr>
          <a:xfrm>
            <a:off x="457200" y="1041400"/>
            <a:ext cx="8229600" cy="5435600"/>
          </a:xfrm>
        </p:spPr>
        <p:txBody>
          <a:bodyPr/>
          <a:lstStyle/>
          <a:p>
            <a:r>
              <a:rPr lang="en-US" sz="2800" b="1" i="1" dirty="0"/>
              <a:t>Authentication</a:t>
            </a:r>
            <a:r>
              <a:rPr lang="en-US" sz="2800" dirty="0"/>
              <a:t> is the act of verifying a user or system identity and allowing them to login using:</a:t>
            </a:r>
          </a:p>
          <a:p>
            <a:r>
              <a:rPr lang="en-US" sz="2800" dirty="0"/>
              <a:t>    	Windows Authentication </a:t>
            </a:r>
          </a:p>
          <a:p>
            <a:r>
              <a:rPr lang="en-US" sz="2800" dirty="0"/>
              <a:t>		Windows user account </a:t>
            </a:r>
          </a:p>
          <a:p>
            <a:pPr lvl="1"/>
            <a:r>
              <a:rPr lang="en-US" sz="2800" dirty="0"/>
              <a:t>    	Windows security group</a:t>
            </a:r>
          </a:p>
          <a:p>
            <a:r>
              <a:rPr lang="en-US" sz="2800" dirty="0"/>
              <a:t> 	Mixed-Mode (Windows and SQL logins)</a:t>
            </a:r>
          </a:p>
          <a:p>
            <a:r>
              <a:rPr lang="en-US" sz="2800" dirty="0"/>
              <a:t>		SQL Server-speciﬁc login </a:t>
            </a:r>
          </a:p>
          <a:p>
            <a:r>
              <a:rPr lang="en-US" sz="2800" dirty="0"/>
              <a:t>		</a:t>
            </a:r>
            <a:r>
              <a:rPr lang="en-US" sz="2800" b="1" i="1" dirty="0" err="1"/>
              <a:t>sa</a:t>
            </a:r>
            <a:r>
              <a:rPr lang="en-US" sz="2800" b="1" i="1" dirty="0"/>
              <a:t> </a:t>
            </a:r>
            <a:r>
              <a:rPr lang="en-US" sz="2800" dirty="0"/>
              <a:t>account</a:t>
            </a:r>
            <a:r>
              <a:rPr lang="en-US" sz="2800" b="1" i="1" dirty="0"/>
              <a:t> </a:t>
            </a:r>
            <a:r>
              <a:rPr lang="en-US" sz="2800" dirty="0"/>
              <a:t>(built-in SQL administrator)</a:t>
            </a:r>
          </a:p>
          <a:p>
            <a:endParaRPr lang="en-US" sz="2800" dirty="0"/>
          </a:p>
          <a:p>
            <a:r>
              <a:rPr lang="en-US" sz="3100" dirty="0"/>
              <a:t>Logins can be populated into the fixed server roles or in user-defined server roles</a:t>
            </a:r>
          </a:p>
          <a:p>
            <a:endParaRPr lang="en-US" sz="2800" dirty="0"/>
          </a:p>
          <a:p>
            <a:endParaRPr lang="en-US" sz="2800" dirty="0"/>
          </a:p>
        </p:txBody>
      </p:sp>
    </p:spTree>
    <p:extLst>
      <p:ext uri="{BB962C8B-B14F-4D97-AF65-F5344CB8AC3E}">
        <p14:creationId xmlns:p14="http://schemas.microsoft.com/office/powerpoint/2010/main" val="4168752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Fixed server roles</a:t>
            </a:r>
          </a:p>
        </p:txBody>
      </p:sp>
      <p:sp>
        <p:nvSpPr>
          <p:cNvPr id="12291" name="Content Placeholder 2"/>
          <p:cNvSpPr>
            <a:spLocks noGrp="1"/>
          </p:cNvSpPr>
          <p:nvPr>
            <p:ph idx="1"/>
          </p:nvPr>
        </p:nvSpPr>
        <p:spPr>
          <a:xfrm>
            <a:off x="304800" y="1447800"/>
            <a:ext cx="8648700" cy="5029200"/>
          </a:xfrm>
        </p:spPr>
        <p:txBody>
          <a:bodyPr/>
          <a:lstStyle/>
          <a:p>
            <a:r>
              <a:rPr lang="en-US" sz="2800" dirty="0"/>
              <a:t>SQL Server includes several ﬁxed server roles:</a:t>
            </a:r>
          </a:p>
          <a:p>
            <a:pPr lvl="1"/>
            <a:r>
              <a:rPr lang="en-US" sz="2800" dirty="0" err="1"/>
              <a:t>Sysadmin</a:t>
            </a:r>
            <a:r>
              <a:rPr lang="en-US" sz="2800" dirty="0"/>
              <a:t> – perform any activity on the server</a:t>
            </a:r>
          </a:p>
          <a:p>
            <a:pPr lvl="1"/>
            <a:r>
              <a:rPr lang="en-US" sz="2800" dirty="0" err="1"/>
              <a:t>Dbcreator</a:t>
            </a:r>
            <a:r>
              <a:rPr lang="en-US" sz="2800" dirty="0"/>
              <a:t> – create, alter, drop, restore databases</a:t>
            </a:r>
          </a:p>
          <a:p>
            <a:pPr lvl="1"/>
            <a:r>
              <a:rPr lang="en-US" sz="2800" dirty="0" err="1"/>
              <a:t>Securityadmin</a:t>
            </a:r>
            <a:r>
              <a:rPr lang="en-US" sz="2800" dirty="0"/>
              <a:t> –manage logins and their properties</a:t>
            </a:r>
          </a:p>
          <a:p>
            <a:endParaRPr lang="en-US" sz="3100" dirty="0"/>
          </a:p>
          <a:p>
            <a:r>
              <a:rPr lang="en-US" sz="3100" dirty="0"/>
              <a:t>You can also create user-defined server roles  that have specific permissions applied to the roles</a:t>
            </a:r>
          </a:p>
        </p:txBody>
      </p:sp>
    </p:spTree>
    <p:extLst>
      <p:ext uri="{BB962C8B-B14F-4D97-AF65-F5344CB8AC3E}">
        <p14:creationId xmlns:p14="http://schemas.microsoft.com/office/powerpoint/2010/main" val="756900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Securing SQL Server databases and objects</a:t>
            </a:r>
          </a:p>
        </p:txBody>
      </p:sp>
    </p:spTree>
    <p:extLst>
      <p:ext uri="{BB962C8B-B14F-4D97-AF65-F5344CB8AC3E}">
        <p14:creationId xmlns:p14="http://schemas.microsoft.com/office/powerpoint/2010/main" val="302413634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Database-level security</a:t>
            </a:r>
          </a:p>
        </p:txBody>
      </p:sp>
      <p:sp>
        <p:nvSpPr>
          <p:cNvPr id="7171" name="Content Placeholder 2"/>
          <p:cNvSpPr>
            <a:spLocks noGrp="1"/>
          </p:cNvSpPr>
          <p:nvPr>
            <p:ph idx="1"/>
          </p:nvPr>
        </p:nvSpPr>
        <p:spPr/>
        <p:txBody>
          <a:bodyPr/>
          <a:lstStyle/>
          <a:p>
            <a:r>
              <a:rPr lang="en-US" sz="2800" dirty="0"/>
              <a:t>A database user is a database level security principal that must be mapped to a login at the server level in order for the user to connect to the database </a:t>
            </a:r>
          </a:p>
          <a:p>
            <a:r>
              <a:rPr lang="en-US" sz="2800" dirty="0"/>
              <a:t>A login can be mapped to different databases as different users but can only be mapped as one user in each database</a:t>
            </a:r>
          </a:p>
          <a:p>
            <a:r>
              <a:rPr lang="en-US" sz="2800" dirty="0"/>
              <a:t>Database users can be populated into the fixed database roles or in a user-defined database role </a:t>
            </a:r>
          </a:p>
          <a:p>
            <a:r>
              <a:rPr lang="en-US" sz="2800" dirty="0"/>
              <a:t>All users are automatically members of the </a:t>
            </a:r>
            <a:r>
              <a:rPr lang="en-US" sz="2800" i="1" dirty="0"/>
              <a:t>public</a:t>
            </a:r>
            <a:r>
              <a:rPr lang="en-US" sz="2800" dirty="0"/>
              <a:t> database role and cannot be removed</a:t>
            </a:r>
          </a:p>
        </p:txBody>
      </p:sp>
    </p:spTree>
    <p:extLst>
      <p:ext uri="{BB962C8B-B14F-4D97-AF65-F5344CB8AC3E}">
        <p14:creationId xmlns:p14="http://schemas.microsoft.com/office/powerpoint/2010/main" val="1402309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Fixed database roles</a:t>
            </a:r>
          </a:p>
        </p:txBody>
      </p:sp>
      <p:sp>
        <p:nvSpPr>
          <p:cNvPr id="14339" name="Content Placeholder 2"/>
          <p:cNvSpPr>
            <a:spLocks noGrp="1"/>
          </p:cNvSpPr>
          <p:nvPr>
            <p:ph idx="1"/>
          </p:nvPr>
        </p:nvSpPr>
        <p:spPr>
          <a:xfrm>
            <a:off x="546100" y="1054100"/>
            <a:ext cx="8229600" cy="5029200"/>
          </a:xfrm>
        </p:spPr>
        <p:txBody>
          <a:bodyPr/>
          <a:lstStyle/>
          <a:p>
            <a:r>
              <a:rPr lang="en-US" sz="2800" dirty="0"/>
              <a:t>SQL Server includes several fixed database roles</a:t>
            </a:r>
          </a:p>
          <a:p>
            <a:endParaRPr lang="en-US" sz="2800" dirty="0"/>
          </a:p>
          <a:p>
            <a:pPr lvl="1"/>
            <a:r>
              <a:rPr lang="en-US" sz="2800" dirty="0" err="1"/>
              <a:t>db_owner</a:t>
            </a:r>
            <a:r>
              <a:rPr lang="en-US" sz="2800" dirty="0"/>
              <a:t> – perform all configuration activities</a:t>
            </a:r>
          </a:p>
          <a:p>
            <a:pPr lvl="1"/>
            <a:r>
              <a:rPr lang="en-US" sz="2800" dirty="0" err="1"/>
              <a:t>db_datareader</a:t>
            </a:r>
            <a:r>
              <a:rPr lang="en-US" sz="2800" dirty="0"/>
              <a:t> – read all data from all user tables</a:t>
            </a:r>
          </a:p>
          <a:p>
            <a:pPr lvl="1"/>
            <a:r>
              <a:rPr lang="en-US" sz="2800" dirty="0" err="1"/>
              <a:t>db_datawriter</a:t>
            </a:r>
            <a:r>
              <a:rPr lang="en-US" sz="2800" dirty="0"/>
              <a:t> – add, delete, or change data</a:t>
            </a:r>
          </a:p>
          <a:p>
            <a:pPr lvl="1"/>
            <a:endParaRPr lang="en-US" sz="2400" dirty="0"/>
          </a:p>
          <a:p>
            <a:r>
              <a:rPr lang="en-US" sz="2800" dirty="0"/>
              <a:t>You can also create user-defined database roles that have specific permissions applied to the roles</a:t>
            </a:r>
          </a:p>
          <a:p>
            <a:endParaRPr lang="en-US" sz="2800" dirty="0"/>
          </a:p>
          <a:p>
            <a:pPr lvl="1"/>
            <a:endParaRPr lang="en-US" sz="2400" dirty="0"/>
          </a:p>
        </p:txBody>
      </p:sp>
    </p:spTree>
    <p:extLst>
      <p:ext uri="{BB962C8B-B14F-4D97-AF65-F5344CB8AC3E}">
        <p14:creationId xmlns:p14="http://schemas.microsoft.com/office/powerpoint/2010/main" val="3333030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bwMode="auto">
          <a:xfrm>
            <a:off x="0" y="4232063"/>
            <a:ext cx="9144000" cy="1341621"/>
          </a:xfrm>
          <a:prstGeom prst="rect">
            <a:avLst/>
          </a:prstGeom>
          <a:solidFill>
            <a:schemeClr val="tx2">
              <a:lumMod val="60000"/>
              <a:lumOff val="4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a:endParaRPr lang="en-US" sz="2400" dirty="0">
              <a:gradFill>
                <a:gsLst>
                  <a:gs pos="0">
                    <a:srgbClr val="FFFFFF"/>
                  </a:gs>
                  <a:gs pos="100000">
                    <a:srgbClr val="FFFFFF"/>
                  </a:gs>
                </a:gsLst>
                <a:lin ang="5400000" scaled="0"/>
              </a:gradFill>
            </a:endParaRPr>
          </a:p>
        </p:txBody>
      </p:sp>
      <p:sp>
        <p:nvSpPr>
          <p:cNvPr id="4" name="Subtitle 3"/>
          <p:cNvSpPr>
            <a:spLocks noGrp="1"/>
          </p:cNvSpPr>
          <p:nvPr>
            <p:ph type="subTitle" idx="1"/>
          </p:nvPr>
        </p:nvSpPr>
        <p:spPr>
          <a:xfrm>
            <a:off x="311808" y="4100695"/>
            <a:ext cx="7865720" cy="1604356"/>
          </a:xfrm>
        </p:spPr>
        <p:txBody>
          <a:bodyPr/>
          <a:lstStyle/>
          <a:p>
            <a:r>
              <a:rPr lang="en-US" sz="4000" b="0" cap="none" dirty="0">
                <a:latin typeface="Segoe UI Light" panose="020B0502040204020203" pitchFamily="34" charset="0"/>
                <a:cs typeface="Segoe UI Light" panose="020B0502040204020203" pitchFamily="34" charset="0"/>
              </a:rPr>
              <a:t>Creating and assigning permissions to a login</a:t>
            </a:r>
            <a:endParaRPr lang="en-US" sz="4000" cap="none" dirty="0">
              <a:latin typeface="Segoe UI Light" panose="020B0502040204020203" pitchFamily="34" charset="0"/>
              <a:cs typeface="Segoe UI Light" panose="020B0502040204020203" pitchFamily="34" charset="0"/>
            </a:endParaRPr>
          </a:p>
        </p:txBody>
      </p:sp>
      <p:sp>
        <p:nvSpPr>
          <p:cNvPr id="2" name="Text Placeholder 1"/>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335964669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Guest logon accounts</a:t>
            </a:r>
          </a:p>
        </p:txBody>
      </p:sp>
      <p:sp>
        <p:nvSpPr>
          <p:cNvPr id="13315" name="Content Placeholder 2"/>
          <p:cNvSpPr>
            <a:spLocks noGrp="1"/>
          </p:cNvSpPr>
          <p:nvPr>
            <p:ph idx="1"/>
          </p:nvPr>
        </p:nvSpPr>
        <p:spPr/>
        <p:txBody>
          <a:bodyPr/>
          <a:lstStyle/>
          <a:p>
            <a:r>
              <a:rPr lang="en-US" sz="2800" dirty="0"/>
              <a:t>The </a:t>
            </a:r>
            <a:r>
              <a:rPr lang="en-US" sz="2800" b="1" i="1" dirty="0"/>
              <a:t>guest</a:t>
            </a:r>
            <a:r>
              <a:rPr lang="en-US" sz="2800" dirty="0"/>
              <a:t> user account is included in every database and is used by any user who accesses the  database but does not have a user account within the database</a:t>
            </a:r>
          </a:p>
          <a:p>
            <a:r>
              <a:rPr lang="en-US" sz="2800" dirty="0"/>
              <a:t>The guest user account cannot be dropped but it can be disabled by revoking it’s connect permission</a:t>
            </a:r>
          </a:p>
          <a:p>
            <a:r>
              <a:rPr lang="en-US" sz="2800" dirty="0"/>
              <a:t>	REVOKE connect FROM guest</a:t>
            </a:r>
            <a:endParaRPr lang="en-US" dirty="0"/>
          </a:p>
        </p:txBody>
      </p:sp>
    </p:spTree>
    <p:extLst>
      <p:ext uri="{BB962C8B-B14F-4D97-AF65-F5344CB8AC3E}">
        <p14:creationId xmlns:p14="http://schemas.microsoft.com/office/powerpoint/2010/main" val="834158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Managing object permissions</a:t>
            </a:r>
          </a:p>
        </p:txBody>
      </p:sp>
      <p:sp>
        <p:nvSpPr>
          <p:cNvPr id="8195" name="Content Placeholder 2"/>
          <p:cNvSpPr>
            <a:spLocks noGrp="1"/>
          </p:cNvSpPr>
          <p:nvPr>
            <p:ph idx="1"/>
          </p:nvPr>
        </p:nvSpPr>
        <p:spPr/>
        <p:txBody>
          <a:bodyPr/>
          <a:lstStyle/>
          <a:p>
            <a:r>
              <a:rPr lang="en-US" sz="2800" dirty="0"/>
              <a:t>Permissions to an object can be managed by using the following commands</a:t>
            </a:r>
          </a:p>
          <a:p>
            <a:pPr lvl="1"/>
            <a:r>
              <a:rPr lang="en-US" sz="2800" b="1" i="1" dirty="0"/>
              <a:t>Grant - </a:t>
            </a:r>
            <a:r>
              <a:rPr lang="en-US" sz="2800" dirty="0"/>
              <a:t>provides a level of access to the object </a:t>
            </a:r>
            <a:r>
              <a:rPr lang="en-US" sz="2800" b="1" i="1" dirty="0"/>
              <a:t>Deny</a:t>
            </a:r>
            <a:r>
              <a:rPr lang="en-US" sz="2800" dirty="0"/>
              <a:t> - overrides any grant permission</a:t>
            </a:r>
          </a:p>
          <a:p>
            <a:pPr lvl="1"/>
            <a:r>
              <a:rPr lang="en-US" sz="2800" b="1" i="1" dirty="0"/>
              <a:t>Revoke</a:t>
            </a:r>
            <a:r>
              <a:rPr lang="en-US" sz="2800" dirty="0"/>
              <a:t> - removes the previously assigned permission, regardless of whether it was a deny or grant permission</a:t>
            </a:r>
          </a:p>
        </p:txBody>
      </p:sp>
    </p:spTree>
    <p:extLst>
      <p:ext uri="{BB962C8B-B14F-4D97-AF65-F5344CB8AC3E}">
        <p14:creationId xmlns:p14="http://schemas.microsoft.com/office/powerpoint/2010/main" val="1584505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Object permissions</a:t>
            </a:r>
          </a:p>
        </p:txBody>
      </p:sp>
      <p:sp>
        <p:nvSpPr>
          <p:cNvPr id="15363" name="Content Placeholder 2"/>
          <p:cNvSpPr>
            <a:spLocks noGrp="1"/>
          </p:cNvSpPr>
          <p:nvPr>
            <p:ph idx="1"/>
          </p:nvPr>
        </p:nvSpPr>
        <p:spPr/>
        <p:txBody>
          <a:bodyPr/>
          <a:lstStyle/>
          <a:p>
            <a:r>
              <a:rPr lang="en-US" sz="2800" b="1" i="1" dirty="0"/>
              <a:t>Object permissions </a:t>
            </a:r>
            <a:r>
              <a:rPr lang="en-US" sz="2800" dirty="0"/>
              <a:t>are the permissions that allow a user to perform actions on database objects (such as tables, stored procedures, and views):</a:t>
            </a:r>
          </a:p>
          <a:p>
            <a:pPr lvl="1"/>
            <a:r>
              <a:rPr lang="en-US" sz="2800" dirty="0"/>
              <a:t>SELECT </a:t>
            </a:r>
          </a:p>
          <a:p>
            <a:pPr lvl="1"/>
            <a:r>
              <a:rPr lang="en-US" sz="2800" dirty="0"/>
              <a:t>INSERT</a:t>
            </a:r>
          </a:p>
          <a:p>
            <a:pPr lvl="1"/>
            <a:r>
              <a:rPr lang="en-US" sz="2800" dirty="0"/>
              <a:t>UPDATE</a:t>
            </a:r>
          </a:p>
          <a:p>
            <a:pPr lvl="1"/>
            <a:r>
              <a:rPr lang="en-US" sz="2800" dirty="0"/>
              <a:t>DELETE</a:t>
            </a:r>
          </a:p>
          <a:p>
            <a:pPr lvl="1"/>
            <a:r>
              <a:rPr lang="en-US" sz="2800" dirty="0"/>
              <a:t>DRI (Data Referential Integrity)</a:t>
            </a:r>
          </a:p>
          <a:p>
            <a:pPr lvl="1"/>
            <a:r>
              <a:rPr lang="en-US" sz="2800" dirty="0"/>
              <a:t>EXECUTE (stored procedures)</a:t>
            </a:r>
          </a:p>
          <a:p>
            <a:endParaRPr lang="en-US" sz="2800" dirty="0"/>
          </a:p>
        </p:txBody>
      </p:sp>
    </p:spTree>
    <p:extLst>
      <p:ext uri="{BB962C8B-B14F-4D97-AF65-F5344CB8AC3E}">
        <p14:creationId xmlns:p14="http://schemas.microsoft.com/office/powerpoint/2010/main" val="3505784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Databases backups</a:t>
            </a:r>
          </a:p>
        </p:txBody>
      </p:sp>
    </p:spTree>
    <p:extLst>
      <p:ext uri="{BB962C8B-B14F-4D97-AF65-F5344CB8AC3E}">
        <p14:creationId xmlns:p14="http://schemas.microsoft.com/office/powerpoint/2010/main" val="40424840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38" dirty="0"/>
              <a:t>Meet Richard Patlan | </a:t>
            </a:r>
            <a:r>
              <a:rPr lang="en-US" sz="3038" dirty="0">
                <a:solidFill>
                  <a:srgbClr val="0072C6">
                    <a:alpha val="99000"/>
                  </a:srgbClr>
                </a:solidFill>
                <a:latin typeface="Segoe UI Light" pitchFamily="34" charset="0"/>
              </a:rPr>
              <a:t>@</a:t>
            </a:r>
            <a:r>
              <a:rPr lang="en-US" sz="3038" dirty="0" err="1">
                <a:solidFill>
                  <a:srgbClr val="0072C6">
                    <a:alpha val="99000"/>
                  </a:srgbClr>
                </a:solidFill>
                <a:latin typeface="Segoe UI Light" pitchFamily="34" charset="0"/>
              </a:rPr>
              <a:t>SQLRichard</a:t>
            </a:r>
            <a:endParaRPr lang="en-US" sz="3038" dirty="0">
              <a:solidFill>
                <a:schemeClr val="accent1"/>
              </a:solidFill>
            </a:endParaRPr>
          </a:p>
        </p:txBody>
      </p:sp>
      <p:sp>
        <p:nvSpPr>
          <p:cNvPr id="7" name="Content Placeholder 6"/>
          <p:cNvSpPr>
            <a:spLocks noGrp="1"/>
          </p:cNvSpPr>
          <p:nvPr>
            <p:ph sz="quarter" idx="10"/>
          </p:nvPr>
        </p:nvSpPr>
        <p:spPr>
          <a:xfrm>
            <a:off x="233117" y="1445104"/>
            <a:ext cx="6752902" cy="3967791"/>
          </a:xfrm>
        </p:spPr>
        <p:txBody>
          <a:bodyPr>
            <a:normAutofit/>
          </a:bodyPr>
          <a:lstStyle/>
          <a:p>
            <a:pPr marL="342900" lvl="1" indent="0">
              <a:buNone/>
            </a:pPr>
            <a:endParaRPr lang="en-US" dirty="0"/>
          </a:p>
          <a:p>
            <a:pPr lvl="1"/>
            <a:r>
              <a:rPr lang="en-US" sz="2100" dirty="0">
                <a:solidFill>
                  <a:schemeClr val="tx1"/>
                </a:solidFill>
              </a:rPr>
              <a:t>Database Administrator/SQL Developer </a:t>
            </a:r>
          </a:p>
          <a:p>
            <a:pPr lvl="2"/>
            <a:r>
              <a:rPr lang="en-US" dirty="0">
                <a:solidFill>
                  <a:schemeClr val="tx1">
                    <a:lumMod val="75000"/>
                    <a:lumOff val="25000"/>
                  </a:schemeClr>
                </a:solidFill>
              </a:rPr>
              <a:t>Focuses SQL Server Administration and SQL Programming</a:t>
            </a:r>
          </a:p>
          <a:p>
            <a:pPr lvl="2"/>
            <a:r>
              <a:rPr lang="en-US" dirty="0">
                <a:solidFill>
                  <a:schemeClr val="tx1">
                    <a:lumMod val="75000"/>
                    <a:lumOff val="25000"/>
                  </a:schemeClr>
                </a:solidFill>
              </a:rPr>
              <a:t>Present DBA/SQL Developer </a:t>
            </a:r>
            <a:r>
              <a:rPr lang="en-US" dirty="0" err="1">
                <a:solidFill>
                  <a:schemeClr val="tx1">
                    <a:lumMod val="75000"/>
                    <a:lumOff val="25000"/>
                  </a:schemeClr>
                </a:solidFill>
              </a:rPr>
              <a:t>Chedraui</a:t>
            </a:r>
            <a:r>
              <a:rPr lang="en-US">
                <a:solidFill>
                  <a:schemeClr val="tx1">
                    <a:lumMod val="75000"/>
                    <a:lumOff val="25000"/>
                  </a:schemeClr>
                </a:solidFill>
              </a:rPr>
              <a:t> USA</a:t>
            </a:r>
          </a:p>
          <a:p>
            <a:pPr lvl="2"/>
            <a:r>
              <a:rPr lang="en-US">
                <a:solidFill>
                  <a:schemeClr val="tx1">
                    <a:lumMod val="75000"/>
                    <a:lumOff val="25000"/>
                  </a:schemeClr>
                </a:solidFill>
              </a:rPr>
              <a:t>Instructor </a:t>
            </a:r>
            <a:r>
              <a:rPr lang="en-US" dirty="0">
                <a:solidFill>
                  <a:schemeClr val="tx1">
                    <a:lumMod val="75000"/>
                    <a:lumOff val="25000"/>
                  </a:schemeClr>
                </a:solidFill>
              </a:rPr>
              <a:t>at UCLA Extension and UCSD Extension</a:t>
            </a:r>
          </a:p>
          <a:p>
            <a:pPr lvl="2"/>
            <a:r>
              <a:rPr lang="en-US" dirty="0">
                <a:solidFill>
                  <a:schemeClr val="tx1">
                    <a:lumMod val="75000"/>
                    <a:lumOff val="25000"/>
                  </a:schemeClr>
                </a:solidFill>
              </a:rPr>
              <a:t>Lecture at Anderson School of Management, UCLA</a:t>
            </a:r>
          </a:p>
          <a:p>
            <a:pPr lvl="2"/>
            <a:r>
              <a:rPr lang="en-US" dirty="0">
                <a:solidFill>
                  <a:schemeClr val="tx1">
                    <a:lumMod val="75000"/>
                    <a:lumOff val="25000"/>
                  </a:schemeClr>
                </a:solidFill>
              </a:rPr>
              <a:t>Industry-recognized consultant:</a:t>
            </a:r>
          </a:p>
          <a:p>
            <a:pPr lvl="4"/>
            <a:r>
              <a:rPr lang="en-US" dirty="0" err="1">
                <a:solidFill>
                  <a:schemeClr val="tx1">
                    <a:lumMod val="75000"/>
                    <a:lumOff val="25000"/>
                  </a:schemeClr>
                </a:solidFill>
              </a:rPr>
              <a:t>CoffeeBean</a:t>
            </a:r>
            <a:r>
              <a:rPr lang="en-US" dirty="0">
                <a:solidFill>
                  <a:schemeClr val="tx1">
                    <a:lumMod val="75000"/>
                    <a:lumOff val="25000"/>
                  </a:schemeClr>
                </a:solidFill>
              </a:rPr>
              <a:t> </a:t>
            </a:r>
          </a:p>
          <a:p>
            <a:pPr lvl="4"/>
            <a:r>
              <a:rPr lang="en-US" dirty="0" err="1">
                <a:solidFill>
                  <a:schemeClr val="tx1">
                    <a:lumMod val="75000"/>
                    <a:lumOff val="25000"/>
                  </a:schemeClr>
                </a:solidFill>
              </a:rPr>
              <a:t>BlackLineSystems</a:t>
            </a:r>
            <a:endParaRPr lang="en-US" dirty="0">
              <a:solidFill>
                <a:schemeClr val="tx1">
                  <a:lumMod val="75000"/>
                  <a:lumOff val="25000"/>
                </a:schemeClr>
              </a:solidFill>
            </a:endParaRPr>
          </a:p>
          <a:p>
            <a:pPr lvl="4"/>
            <a:r>
              <a:rPr lang="en-US" dirty="0" err="1">
                <a:solidFill>
                  <a:schemeClr val="tx1">
                    <a:lumMod val="75000"/>
                    <a:lumOff val="25000"/>
                  </a:schemeClr>
                </a:solidFill>
              </a:rPr>
              <a:t>Jafra</a:t>
            </a:r>
            <a:r>
              <a:rPr lang="en-US" dirty="0">
                <a:solidFill>
                  <a:schemeClr val="tx1">
                    <a:lumMod val="75000"/>
                    <a:lumOff val="25000"/>
                  </a:schemeClr>
                </a:solidFill>
              </a:rPr>
              <a:t> </a:t>
            </a:r>
            <a:r>
              <a:rPr lang="en-US" dirty="0" err="1">
                <a:solidFill>
                  <a:schemeClr val="tx1">
                    <a:lumMod val="75000"/>
                    <a:lumOff val="25000"/>
                  </a:schemeClr>
                </a:solidFill>
              </a:rPr>
              <a:t>Cometics</a:t>
            </a:r>
            <a:endParaRPr lang="en-US" dirty="0">
              <a:solidFill>
                <a:schemeClr val="tx1">
                  <a:lumMod val="75000"/>
                  <a:lumOff val="25000"/>
                </a:schemeClr>
              </a:solidFill>
            </a:endParaRPr>
          </a:p>
          <a:p>
            <a:pPr lvl="4"/>
            <a:r>
              <a:rPr lang="en-US" dirty="0">
                <a:solidFill>
                  <a:schemeClr val="tx1">
                    <a:lumMod val="75000"/>
                    <a:lumOff val="25000"/>
                  </a:schemeClr>
                </a:solidFill>
              </a:rPr>
              <a:t>Bloomberg Ribner</a:t>
            </a:r>
          </a:p>
          <a:p>
            <a:pPr lvl="2"/>
            <a:r>
              <a:rPr lang="en-US" dirty="0">
                <a:solidFill>
                  <a:schemeClr val="tx1">
                    <a:lumMod val="75000"/>
                    <a:lumOff val="25000"/>
                  </a:schemeClr>
                </a:solidFill>
              </a:rPr>
              <a:t>More than 30 years of industry experience</a:t>
            </a:r>
            <a:endParaRPr lang="en-US" sz="2100" dirty="0">
              <a:solidFill>
                <a:schemeClr val="tx1"/>
              </a:solidFill>
            </a:endParaRPr>
          </a:p>
          <a:p>
            <a:pPr marL="342900" lvl="1" indent="0">
              <a:buNone/>
            </a:pPr>
            <a:endParaRPr lang="en-US" dirty="0"/>
          </a:p>
        </p:txBody>
      </p:sp>
      <p:pic>
        <p:nvPicPr>
          <p:cNvPr id="6" name="Picture 5">
            <a:extLst>
              <a:ext uri="{FF2B5EF4-FFF2-40B4-BE49-F238E27FC236}">
                <a16:creationId xmlns:a16="http://schemas.microsoft.com/office/drawing/2014/main" id="{6D672023-BD5D-4F2F-9DE3-C3642BA71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858359" y="1610114"/>
            <a:ext cx="1593783" cy="1195337"/>
          </a:xfrm>
          <a:prstGeom prst="rect">
            <a:avLst/>
          </a:prstGeom>
        </p:spPr>
      </p:pic>
    </p:spTree>
    <p:extLst>
      <p:ext uri="{BB962C8B-B14F-4D97-AF65-F5344CB8AC3E}">
        <p14:creationId xmlns:p14="http://schemas.microsoft.com/office/powerpoint/2010/main" val="2905493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Database backups</a:t>
            </a:r>
          </a:p>
        </p:txBody>
      </p:sp>
      <p:sp>
        <p:nvSpPr>
          <p:cNvPr id="17411" name="Content Placeholder 2"/>
          <p:cNvSpPr>
            <a:spLocks noGrp="1"/>
          </p:cNvSpPr>
          <p:nvPr>
            <p:ph idx="1"/>
          </p:nvPr>
        </p:nvSpPr>
        <p:spPr/>
        <p:txBody>
          <a:bodyPr/>
          <a:lstStyle/>
          <a:p>
            <a:r>
              <a:rPr lang="en-US" sz="3100" dirty="0"/>
              <a:t>A database </a:t>
            </a:r>
            <a:r>
              <a:rPr lang="en-US" sz="3100" b="1" i="1" dirty="0"/>
              <a:t>backup</a:t>
            </a:r>
            <a:r>
              <a:rPr lang="en-US" sz="3100" dirty="0"/>
              <a:t> is performed so you can restore data if it is corrupted or lost   </a:t>
            </a:r>
          </a:p>
          <a:p>
            <a:r>
              <a:rPr lang="en-US" sz="3100" dirty="0"/>
              <a:t>A user may accidentally delete a table requiring the DBA to restore the table to the point it was when the last backup was performed</a:t>
            </a:r>
          </a:p>
          <a:p>
            <a:r>
              <a:rPr lang="en-US" sz="3100" dirty="0"/>
              <a:t>Database backups can also be used to restore content on another SQL Server so you generate reports from that server </a:t>
            </a:r>
            <a:endParaRPr lang="en-US" dirty="0"/>
          </a:p>
        </p:txBody>
      </p:sp>
    </p:spTree>
    <p:extLst>
      <p:ext uri="{BB962C8B-B14F-4D97-AF65-F5344CB8AC3E}">
        <p14:creationId xmlns:p14="http://schemas.microsoft.com/office/powerpoint/2010/main" val="1718432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Common types of backups</a:t>
            </a:r>
          </a:p>
        </p:txBody>
      </p:sp>
      <p:sp>
        <p:nvSpPr>
          <p:cNvPr id="18435" name="Content Placeholder 2"/>
          <p:cNvSpPr>
            <a:spLocks noGrp="1"/>
          </p:cNvSpPr>
          <p:nvPr>
            <p:ph idx="1"/>
          </p:nvPr>
        </p:nvSpPr>
        <p:spPr/>
        <p:txBody>
          <a:bodyPr/>
          <a:lstStyle/>
          <a:p>
            <a:r>
              <a:rPr lang="en-US" sz="2800" b="1" i="1" dirty="0"/>
              <a:t>Full backup </a:t>
            </a:r>
            <a:r>
              <a:rPr lang="en-US" sz="2800" dirty="0"/>
              <a:t>- contains all the data in a specific database, or set of </a:t>
            </a:r>
            <a:r>
              <a:rPr lang="en-US" sz="2800" dirty="0" err="1"/>
              <a:t>filegroups</a:t>
            </a:r>
            <a:r>
              <a:rPr lang="en-US" sz="2800" dirty="0"/>
              <a:t> or files, and also the portion of the transaction log necessary to recover all the data  </a:t>
            </a:r>
          </a:p>
          <a:p>
            <a:r>
              <a:rPr lang="en-US" sz="2800" b="1" i="1" dirty="0"/>
              <a:t>Differential backup</a:t>
            </a:r>
            <a:r>
              <a:rPr lang="en-US" sz="2800" dirty="0"/>
              <a:t> - contains all the data that has changed since the differential base</a:t>
            </a:r>
          </a:p>
          <a:p>
            <a:r>
              <a:rPr lang="en-US" sz="2800" b="1" i="1" dirty="0"/>
              <a:t>Incremental backup</a:t>
            </a:r>
            <a:r>
              <a:rPr lang="en-US" sz="2800" dirty="0"/>
              <a:t> (transaction log) - contains only the data that has changed since the last full or incremental backup</a:t>
            </a:r>
          </a:p>
          <a:p>
            <a:r>
              <a:rPr lang="en-US" sz="2800" b="1" dirty="0"/>
              <a:t>Other </a:t>
            </a:r>
            <a:r>
              <a:rPr lang="en-US" sz="2800" dirty="0"/>
              <a:t>backup types</a:t>
            </a:r>
          </a:p>
        </p:txBody>
      </p:sp>
    </p:spTree>
    <p:extLst>
      <p:ext uri="{BB962C8B-B14F-4D97-AF65-F5344CB8AC3E}">
        <p14:creationId xmlns:p14="http://schemas.microsoft.com/office/powerpoint/2010/main" val="1396315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bwMode="auto">
          <a:xfrm>
            <a:off x="0" y="4232063"/>
            <a:ext cx="9144000" cy="1341621"/>
          </a:xfrm>
          <a:prstGeom prst="rect">
            <a:avLst/>
          </a:prstGeom>
          <a:solidFill>
            <a:schemeClr val="tx2">
              <a:lumMod val="60000"/>
              <a:lumOff val="4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a:endParaRPr lang="en-US" sz="2400" dirty="0">
              <a:gradFill>
                <a:gsLst>
                  <a:gs pos="0">
                    <a:srgbClr val="FFFFFF"/>
                  </a:gs>
                  <a:gs pos="100000">
                    <a:srgbClr val="FFFFFF"/>
                  </a:gs>
                </a:gsLst>
                <a:lin ang="5400000" scaled="0"/>
              </a:gradFill>
            </a:endParaRPr>
          </a:p>
        </p:txBody>
      </p:sp>
      <p:sp>
        <p:nvSpPr>
          <p:cNvPr id="4" name="Subtitle 3"/>
          <p:cNvSpPr>
            <a:spLocks noGrp="1"/>
          </p:cNvSpPr>
          <p:nvPr>
            <p:ph type="subTitle" idx="1"/>
          </p:nvPr>
        </p:nvSpPr>
        <p:spPr>
          <a:xfrm>
            <a:off x="311808" y="4100695"/>
            <a:ext cx="7865720" cy="1604356"/>
          </a:xfrm>
        </p:spPr>
        <p:txBody>
          <a:bodyPr/>
          <a:lstStyle/>
          <a:p>
            <a:r>
              <a:rPr lang="en-US" sz="4000" b="0" cap="none" dirty="0">
                <a:latin typeface="Segoe UI Light" panose="020B0502040204020203" pitchFamily="34" charset="0"/>
                <a:cs typeface="Segoe UI Light" panose="020B0502040204020203" pitchFamily="34" charset="0"/>
              </a:rPr>
              <a:t>Using SSMS to backup a database</a:t>
            </a:r>
            <a:endParaRPr lang="en-US" sz="4000" cap="none" dirty="0">
              <a:latin typeface="Segoe UI Light" panose="020B0502040204020203" pitchFamily="34" charset="0"/>
              <a:cs typeface="Segoe UI Light" panose="020B0502040204020203" pitchFamily="34" charset="0"/>
            </a:endParaRPr>
          </a:p>
        </p:txBody>
      </p:sp>
      <p:sp>
        <p:nvSpPr>
          <p:cNvPr id="2" name="Text Placeholder 1"/>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1351294107"/>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Databases restores</a:t>
            </a:r>
          </a:p>
        </p:txBody>
      </p:sp>
    </p:spTree>
    <p:extLst>
      <p:ext uri="{BB962C8B-B14F-4D97-AF65-F5344CB8AC3E}">
        <p14:creationId xmlns:p14="http://schemas.microsoft.com/office/powerpoint/2010/main" val="825416856"/>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Database restore options</a:t>
            </a:r>
          </a:p>
        </p:txBody>
      </p:sp>
      <p:sp>
        <p:nvSpPr>
          <p:cNvPr id="22531" name="Content Placeholder 2"/>
          <p:cNvSpPr>
            <a:spLocks noGrp="1"/>
          </p:cNvSpPr>
          <p:nvPr>
            <p:ph idx="1"/>
          </p:nvPr>
        </p:nvSpPr>
        <p:spPr>
          <a:xfrm>
            <a:off x="457200" y="1295400"/>
            <a:ext cx="8369300" cy="5029200"/>
          </a:xfrm>
        </p:spPr>
        <p:txBody>
          <a:bodyPr/>
          <a:lstStyle/>
          <a:p>
            <a:r>
              <a:rPr lang="en-US" sz="2800" dirty="0"/>
              <a:t>Restore scenarios include the following:</a:t>
            </a:r>
          </a:p>
          <a:p>
            <a:pPr lvl="1"/>
            <a:r>
              <a:rPr lang="en-US" sz="2400" dirty="0"/>
              <a:t>Complete database restore – restore full database backup</a:t>
            </a:r>
          </a:p>
          <a:p>
            <a:pPr lvl="1"/>
            <a:r>
              <a:rPr lang="en-US" sz="2400" dirty="0"/>
              <a:t>Differential restore – restore all changes contained in the differential backup</a:t>
            </a:r>
          </a:p>
          <a:p>
            <a:pPr lvl="1"/>
            <a:r>
              <a:rPr lang="en-US" sz="2400" dirty="0"/>
              <a:t>Transaction log restore – restores a transaction log backup</a:t>
            </a:r>
          </a:p>
        </p:txBody>
      </p:sp>
    </p:spTree>
    <p:extLst>
      <p:ext uri="{BB962C8B-B14F-4D97-AF65-F5344CB8AC3E}">
        <p14:creationId xmlns:p14="http://schemas.microsoft.com/office/powerpoint/2010/main" val="3680296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bwMode="auto">
          <a:xfrm>
            <a:off x="0" y="4232063"/>
            <a:ext cx="9144000" cy="1341621"/>
          </a:xfrm>
          <a:prstGeom prst="rect">
            <a:avLst/>
          </a:prstGeom>
          <a:solidFill>
            <a:schemeClr val="tx2">
              <a:lumMod val="60000"/>
              <a:lumOff val="4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a:endParaRPr lang="en-US" sz="2400" dirty="0">
              <a:gradFill>
                <a:gsLst>
                  <a:gs pos="0">
                    <a:srgbClr val="FFFFFF"/>
                  </a:gs>
                  <a:gs pos="100000">
                    <a:srgbClr val="FFFFFF"/>
                  </a:gs>
                </a:gsLst>
                <a:lin ang="5400000" scaled="0"/>
              </a:gradFill>
            </a:endParaRPr>
          </a:p>
        </p:txBody>
      </p:sp>
      <p:sp>
        <p:nvSpPr>
          <p:cNvPr id="4" name="Subtitle 3"/>
          <p:cNvSpPr>
            <a:spLocks noGrp="1"/>
          </p:cNvSpPr>
          <p:nvPr>
            <p:ph type="subTitle" idx="1"/>
          </p:nvPr>
        </p:nvSpPr>
        <p:spPr>
          <a:xfrm>
            <a:off x="311808" y="4100695"/>
            <a:ext cx="7865720" cy="1604356"/>
          </a:xfrm>
        </p:spPr>
        <p:txBody>
          <a:bodyPr/>
          <a:lstStyle/>
          <a:p>
            <a:r>
              <a:rPr lang="en-US" sz="4000" b="0" cap="none" dirty="0">
                <a:latin typeface="Segoe UI Light" panose="020B0502040204020203" pitchFamily="34" charset="0"/>
                <a:cs typeface="Segoe UI Light" panose="020B0502040204020203" pitchFamily="34" charset="0"/>
              </a:rPr>
              <a:t>Using SSMS to restore a database</a:t>
            </a:r>
            <a:endParaRPr lang="en-US" sz="4000" cap="none" dirty="0">
              <a:latin typeface="Segoe UI Light" panose="020B0502040204020203" pitchFamily="34" charset="0"/>
              <a:cs typeface="Segoe UI Light" panose="020B0502040204020203" pitchFamily="34" charset="0"/>
            </a:endParaRPr>
          </a:p>
        </p:txBody>
      </p:sp>
      <p:sp>
        <p:nvSpPr>
          <p:cNvPr id="2" name="Text Placeholder 1"/>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3665280931"/>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23555" name="Content Placeholder 2"/>
          <p:cNvSpPr>
            <a:spLocks noGrp="1"/>
          </p:cNvSpPr>
          <p:nvPr>
            <p:ph idx="1"/>
          </p:nvPr>
        </p:nvSpPr>
        <p:spPr/>
        <p:txBody>
          <a:bodyPr/>
          <a:lstStyle/>
          <a:p>
            <a:r>
              <a:rPr lang="en-US" sz="2400" dirty="0"/>
              <a:t>Security terminology</a:t>
            </a:r>
          </a:p>
          <a:p>
            <a:endParaRPr lang="en-US" sz="2400" b="1" i="1" dirty="0"/>
          </a:p>
          <a:p>
            <a:r>
              <a:rPr lang="en-US" sz="2400" b="1" i="1" dirty="0" err="1"/>
              <a:t>Securables</a:t>
            </a:r>
            <a:r>
              <a:rPr lang="en-US" sz="2400" b="1" i="1" dirty="0"/>
              <a:t> </a:t>
            </a:r>
            <a:r>
              <a:rPr lang="en-US" sz="2400" dirty="0"/>
              <a:t>are the server, database, and objects a database contains</a:t>
            </a:r>
          </a:p>
          <a:p>
            <a:endParaRPr lang="en-US" sz="2400" dirty="0"/>
          </a:p>
          <a:p>
            <a:r>
              <a:rPr lang="en-US" sz="2400" b="1" i="1" dirty="0"/>
              <a:t>Principals</a:t>
            </a:r>
            <a:r>
              <a:rPr lang="en-US" sz="2400" dirty="0"/>
              <a:t> are the individuals, groups, and processes granted access to SQL Server</a:t>
            </a:r>
          </a:p>
          <a:p>
            <a:endParaRPr lang="en-US" sz="2400" dirty="0"/>
          </a:p>
          <a:p>
            <a:r>
              <a:rPr lang="en-US" sz="2400" b="1" i="1" dirty="0"/>
              <a:t>Permissions</a:t>
            </a:r>
            <a:r>
              <a:rPr lang="en-US" sz="2400" dirty="0"/>
              <a:t> are granted to a principal for every SQL Server securable</a:t>
            </a:r>
          </a:p>
          <a:p>
            <a:endParaRPr lang="en-US" dirty="0"/>
          </a:p>
        </p:txBody>
      </p:sp>
    </p:spTree>
    <p:extLst>
      <p:ext uri="{BB962C8B-B14F-4D97-AF65-F5344CB8AC3E}">
        <p14:creationId xmlns:p14="http://schemas.microsoft.com/office/powerpoint/2010/main" val="3774028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24579" name="Content Placeholder 2"/>
          <p:cNvSpPr>
            <a:spLocks noGrp="1"/>
          </p:cNvSpPr>
          <p:nvPr>
            <p:ph idx="1"/>
          </p:nvPr>
        </p:nvSpPr>
        <p:spPr/>
        <p:txBody>
          <a:bodyPr/>
          <a:lstStyle/>
          <a:p>
            <a:r>
              <a:rPr lang="en-US" sz="2400" dirty="0"/>
              <a:t>Three tiered approach to accessing content</a:t>
            </a:r>
          </a:p>
          <a:p>
            <a:pPr marL="457200" indent="-457200">
              <a:buAutoNum type="arabicPeriod"/>
            </a:pPr>
            <a:r>
              <a:rPr lang="en-US" sz="2400" b="1" i="1" dirty="0"/>
              <a:t>Login</a:t>
            </a:r>
            <a:r>
              <a:rPr lang="en-US" sz="2400" dirty="0"/>
              <a:t> – provides access to SQL Server access </a:t>
            </a:r>
          </a:p>
          <a:p>
            <a:pPr marL="457200" indent="-457200">
              <a:buAutoNum type="arabicPeriod"/>
            </a:pPr>
            <a:r>
              <a:rPr lang="en-US" sz="2400" b="1" i="1" dirty="0"/>
              <a:t>Database user </a:t>
            </a:r>
            <a:r>
              <a:rPr lang="en-US" sz="2400" dirty="0"/>
              <a:t>– provides access to a database access  </a:t>
            </a:r>
          </a:p>
          <a:p>
            <a:pPr marL="457200" indent="-457200">
              <a:buAutoNum type="arabicPeriod"/>
            </a:pPr>
            <a:r>
              <a:rPr lang="en-US" sz="2400" b="1" i="1" dirty="0"/>
              <a:t>Permissions</a:t>
            </a:r>
            <a:r>
              <a:rPr lang="en-US" sz="2400" dirty="0"/>
              <a:t> provide access to database objects</a:t>
            </a:r>
            <a:endParaRPr lang="en-US" dirty="0"/>
          </a:p>
          <a:p>
            <a:pPr lvl="1"/>
            <a:r>
              <a:rPr lang="en-US" sz="2000" b="1" i="1" dirty="0"/>
              <a:t>Grant - </a:t>
            </a:r>
            <a:r>
              <a:rPr lang="en-US" sz="2000" dirty="0"/>
              <a:t>provides access to the object </a:t>
            </a:r>
          </a:p>
          <a:p>
            <a:pPr lvl="1"/>
            <a:r>
              <a:rPr lang="en-US" sz="2000" b="1" i="1" dirty="0"/>
              <a:t>Deny</a:t>
            </a:r>
            <a:r>
              <a:rPr lang="en-US" sz="2000" dirty="0"/>
              <a:t> - overrides any grant permission</a:t>
            </a:r>
          </a:p>
          <a:p>
            <a:pPr lvl="1"/>
            <a:r>
              <a:rPr lang="en-US" sz="2000" b="1" i="1" dirty="0"/>
              <a:t>Revoke</a:t>
            </a:r>
            <a:r>
              <a:rPr lang="en-US" sz="2000" dirty="0"/>
              <a:t> - removes the previously assigned permission</a:t>
            </a:r>
            <a:endParaRPr lang="en-US" sz="2100" dirty="0"/>
          </a:p>
        </p:txBody>
      </p:sp>
      <p:sp>
        <p:nvSpPr>
          <p:cNvPr id="3" name="Rectangle 2"/>
          <p:cNvSpPr/>
          <p:nvPr/>
        </p:nvSpPr>
        <p:spPr>
          <a:xfrm>
            <a:off x="457200" y="4137037"/>
            <a:ext cx="8229600" cy="1495794"/>
          </a:xfrm>
          <a:prstGeom prst="rect">
            <a:avLst/>
          </a:prstGeom>
        </p:spPr>
        <p:txBody>
          <a:bodyPr wrap="square">
            <a:spAutoFit/>
          </a:bodyPr>
          <a:lstStyle/>
          <a:p>
            <a:pPr lvl="0" defTabSz="685955" fontAlgn="auto">
              <a:lnSpc>
                <a:spcPct val="90000"/>
              </a:lnSpc>
              <a:spcBef>
                <a:spcPct val="20000"/>
              </a:spcBef>
              <a:spcAft>
                <a:spcPts val="0"/>
              </a:spcAft>
              <a:buClr>
                <a:srgbClr val="00DCFF"/>
              </a:buClr>
              <a:buSzPct val="90000"/>
            </a:pPr>
            <a:r>
              <a:rPr lang="en-US" sz="2400" b="0" dirty="0">
                <a:solidFill>
                  <a:srgbClr val="292929">
                    <a:lumMod val="75000"/>
                    <a:lumOff val="25000"/>
                    <a:alpha val="99000"/>
                  </a:srgbClr>
                </a:solidFill>
                <a:latin typeface="Segoe UI"/>
              </a:rPr>
              <a:t>Logins can be populated into fixed server roles or in user-defined server roles</a:t>
            </a:r>
          </a:p>
          <a:p>
            <a:pPr lvl="0" defTabSz="685955" fontAlgn="auto">
              <a:lnSpc>
                <a:spcPct val="90000"/>
              </a:lnSpc>
              <a:spcBef>
                <a:spcPct val="20000"/>
              </a:spcBef>
              <a:spcAft>
                <a:spcPts val="0"/>
              </a:spcAft>
              <a:buClr>
                <a:srgbClr val="00DCFF"/>
              </a:buClr>
              <a:buSzPct val="90000"/>
            </a:pPr>
            <a:r>
              <a:rPr lang="en-US" sz="2400" b="0" dirty="0">
                <a:solidFill>
                  <a:srgbClr val="292929">
                    <a:lumMod val="75000"/>
                    <a:lumOff val="25000"/>
                    <a:alpha val="99000"/>
                  </a:srgbClr>
                </a:solidFill>
                <a:latin typeface="Segoe UI"/>
              </a:rPr>
              <a:t>Database users can be populated into fixed database roles or in user-defined database roles</a:t>
            </a:r>
          </a:p>
        </p:txBody>
      </p:sp>
    </p:spTree>
    <p:extLst>
      <p:ext uri="{BB962C8B-B14F-4D97-AF65-F5344CB8AC3E}">
        <p14:creationId xmlns:p14="http://schemas.microsoft.com/office/powerpoint/2010/main" val="1704907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28675" name="Content Placeholder 2"/>
          <p:cNvSpPr>
            <a:spLocks noGrp="1"/>
          </p:cNvSpPr>
          <p:nvPr>
            <p:ph idx="1"/>
          </p:nvPr>
        </p:nvSpPr>
        <p:spPr/>
        <p:txBody>
          <a:bodyPr/>
          <a:lstStyle/>
          <a:p>
            <a:r>
              <a:rPr lang="en-US" sz="2800" b="1" i="1" dirty="0"/>
              <a:t>Full backups </a:t>
            </a:r>
            <a:r>
              <a:rPr lang="en-US" sz="2800" dirty="0"/>
              <a:t>contain all the data in a specific database or set of </a:t>
            </a:r>
            <a:r>
              <a:rPr lang="en-US" sz="2800" dirty="0" err="1"/>
              <a:t>filegroups</a:t>
            </a:r>
            <a:r>
              <a:rPr lang="en-US" sz="2800" dirty="0"/>
              <a:t> or files </a:t>
            </a:r>
          </a:p>
          <a:p>
            <a:r>
              <a:rPr lang="en-US" sz="2800" b="1" i="1" dirty="0"/>
              <a:t>Differential backups </a:t>
            </a:r>
            <a:r>
              <a:rPr lang="en-US" sz="2800" dirty="0"/>
              <a:t>only backs-up data since the last full backup</a:t>
            </a:r>
          </a:p>
          <a:p>
            <a:r>
              <a:rPr lang="en-US" sz="2800" b="1" i="1" dirty="0"/>
              <a:t>Incremental backups </a:t>
            </a:r>
            <a:r>
              <a:rPr lang="en-US" sz="2800" dirty="0"/>
              <a:t>only backs-up up data since the last full or incremental backup</a:t>
            </a:r>
          </a:p>
          <a:p>
            <a:endParaRPr lang="en-US" dirty="0"/>
          </a:p>
        </p:txBody>
      </p:sp>
    </p:spTree>
    <p:extLst>
      <p:ext uri="{BB962C8B-B14F-4D97-AF65-F5344CB8AC3E}">
        <p14:creationId xmlns:p14="http://schemas.microsoft.com/office/powerpoint/2010/main" val="2792340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28675" name="Content Placeholder 2"/>
          <p:cNvSpPr>
            <a:spLocks noGrp="1"/>
          </p:cNvSpPr>
          <p:nvPr>
            <p:ph idx="1"/>
          </p:nvPr>
        </p:nvSpPr>
        <p:spPr/>
        <p:txBody>
          <a:bodyPr/>
          <a:lstStyle/>
          <a:p>
            <a:r>
              <a:rPr lang="en-US" sz="2800" b="1" i="1" dirty="0"/>
              <a:t>Complete database restore </a:t>
            </a:r>
            <a:r>
              <a:rPr lang="en-US" sz="2800" dirty="0"/>
              <a:t>– restores full database backup</a:t>
            </a:r>
          </a:p>
          <a:p>
            <a:r>
              <a:rPr lang="en-US" sz="2800" b="1" i="1" dirty="0"/>
              <a:t>Differential restore</a:t>
            </a:r>
            <a:r>
              <a:rPr lang="en-US" sz="2800" dirty="0"/>
              <a:t> – restores all changes contained in the differential backup </a:t>
            </a:r>
          </a:p>
          <a:p>
            <a:pPr marL="0" lvl="1"/>
            <a:r>
              <a:rPr lang="en-US" sz="2800" b="1" i="1" dirty="0"/>
              <a:t>Transaction log restore </a:t>
            </a:r>
            <a:r>
              <a:rPr lang="en-US" sz="2800" dirty="0"/>
              <a:t>– restores a transaction log backup</a:t>
            </a:r>
          </a:p>
          <a:p>
            <a:pPr marL="0" lvl="1"/>
            <a:endParaRPr lang="en-US" sz="2800" dirty="0"/>
          </a:p>
          <a:p>
            <a:endParaRPr lang="en-US" sz="2700" dirty="0"/>
          </a:p>
          <a:p>
            <a:endParaRPr lang="en-US" sz="2700" dirty="0"/>
          </a:p>
          <a:p>
            <a:endParaRPr lang="en-US" dirty="0"/>
          </a:p>
        </p:txBody>
      </p:sp>
    </p:spTree>
    <p:extLst>
      <p:ext uri="{BB962C8B-B14F-4D97-AF65-F5344CB8AC3E}">
        <p14:creationId xmlns:p14="http://schemas.microsoft.com/office/powerpoint/2010/main" val="2785303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5" name="Text Placeholder 4"/>
          <p:cNvSpPr>
            <a:spLocks noGrp="1"/>
          </p:cNvSpPr>
          <p:nvPr>
            <p:ph type="body" sz="quarter" idx="10"/>
          </p:nvPr>
        </p:nvSpPr>
        <p:spPr/>
        <p:txBody>
          <a:bodyPr/>
          <a:lstStyle/>
          <a:p>
            <a:endParaRPr lang="en-US" dirty="0"/>
          </a:p>
        </p:txBody>
      </p:sp>
      <p:sp>
        <p:nvSpPr>
          <p:cNvPr id="3" name="Title 2"/>
          <p:cNvSpPr>
            <a:spLocks noGrp="1"/>
          </p:cNvSpPr>
          <p:nvPr>
            <p:ph type="title" idx="4294967295"/>
          </p:nvPr>
        </p:nvSpPr>
        <p:spPr>
          <a:xfrm>
            <a:off x="0" y="279400"/>
            <a:ext cx="8366125" cy="747713"/>
          </a:xfrm>
          <a:prstGeom prst="rect">
            <a:avLst/>
          </a:prstGeom>
        </p:spPr>
        <p:txBody>
          <a:bodyPr/>
          <a:lstStyle/>
          <a:p>
            <a:r>
              <a:rPr lang="en-US" dirty="0"/>
              <a:t>Course Modules</a:t>
            </a:r>
          </a:p>
        </p:txBody>
      </p:sp>
      <p:graphicFrame>
        <p:nvGraphicFramePr>
          <p:cNvPr id="4" name="Content Placeholder 6"/>
          <p:cNvGraphicFramePr>
            <a:graphicFrameLocks/>
          </p:cNvGraphicFramePr>
          <p:nvPr>
            <p:extLst>
              <p:ext uri="{D42A27DB-BD31-4B8C-83A1-F6EECF244321}">
                <p14:modId xmlns:p14="http://schemas.microsoft.com/office/powerpoint/2010/main" val="514766470"/>
              </p:ext>
            </p:extLst>
          </p:nvPr>
        </p:nvGraphicFramePr>
        <p:xfrm>
          <a:off x="284634" y="1275918"/>
          <a:ext cx="8552385" cy="4286505"/>
        </p:xfrm>
        <a:graphic>
          <a:graphicData uri="http://schemas.openxmlformats.org/drawingml/2006/table">
            <a:tbl>
              <a:tblPr firstRow="1" bandRow="1">
                <a:tableStyleId>{5C22544A-7EE6-4342-B048-85BDC9FD1C3A}</a:tableStyleId>
              </a:tblPr>
              <a:tblGrid>
                <a:gridCol w="8552385">
                  <a:extLst>
                    <a:ext uri="{9D8B030D-6E8A-4147-A177-3AD203B41FA5}">
                      <a16:colId xmlns:a16="http://schemas.microsoft.com/office/drawing/2014/main" val="20000"/>
                    </a:ext>
                  </a:extLst>
                </a:gridCol>
              </a:tblGrid>
              <a:tr h="712020">
                <a:tc>
                  <a:txBody>
                    <a:bodyPr/>
                    <a:lstStyle/>
                    <a:p>
                      <a:r>
                        <a:rPr lang="en-US" sz="2400" b="0" dirty="0">
                          <a:latin typeface="Segoe UI Light" panose="020B0502040204020203" pitchFamily="34" charset="0"/>
                          <a:cs typeface="Segoe UI Light" panose="020B0502040204020203" pitchFamily="34" charset="0"/>
                        </a:rPr>
                        <a:t>Database Fundamentals</a:t>
                      </a:r>
                      <a:endParaRPr lang="en-US" sz="24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0"/>
                  </a:ext>
                </a:extLst>
              </a:tr>
              <a:tr h="747680">
                <a:tc>
                  <a:txBody>
                    <a:bodyPr/>
                    <a:lstStyle/>
                    <a:p>
                      <a:pPr marL="571500" indent="-571500">
                        <a:tabLst>
                          <a:tab pos="573088" algn="l"/>
                        </a:tabLst>
                      </a:pPr>
                      <a:r>
                        <a:rPr lang="en-US" sz="1800" b="0" dirty="0">
                          <a:latin typeface="Segoe UI Light" panose="020B0502040204020203" pitchFamily="34" charset="0"/>
                          <a:cs typeface="Segoe UI Light" panose="020B0502040204020203" pitchFamily="34" charset="0"/>
                        </a:rPr>
                        <a:t>01 | Introducing</a:t>
                      </a:r>
                      <a:r>
                        <a:rPr lang="en-US" sz="1800" b="0" baseline="0" dirty="0">
                          <a:latin typeface="Segoe UI Light" panose="020B0502040204020203" pitchFamily="34" charset="0"/>
                          <a:cs typeface="Segoe UI Light" panose="020B0502040204020203" pitchFamily="34" charset="0"/>
                        </a:rPr>
                        <a:t> core database concepts </a:t>
                      </a:r>
                      <a:r>
                        <a:rPr lang="en-US" sz="1800" b="0" dirty="0">
                          <a:latin typeface="Segoe UI Light" panose="020B0502040204020203" pitchFamily="34" charset="0"/>
                          <a:cs typeface="Segoe UI Light" panose="020B0502040204020203" pitchFamily="34" charset="0"/>
                        </a:rPr>
                        <a:t>(50 minutes)</a:t>
                      </a:r>
                    </a:p>
                    <a:p>
                      <a:pPr marL="571500" indent="-571500">
                        <a:tabLst>
                          <a:tab pos="511175" algn="l"/>
                        </a:tabLst>
                      </a:pPr>
                      <a:r>
                        <a:rPr lang="en-US" sz="1800" b="0" dirty="0">
                          <a:latin typeface="Segoe UI Light" panose="020B0502040204020203" pitchFamily="34" charset="0"/>
                          <a:cs typeface="Segoe UI Light" panose="020B0502040204020203" pitchFamily="34" charset="0"/>
                        </a:rPr>
                        <a:t>    	</a:t>
                      </a:r>
                      <a:r>
                        <a:rPr lang="en-US" sz="1200" b="0" dirty="0">
                          <a:latin typeface="Segoe UI Light" panose="020B0502040204020203" pitchFamily="34" charset="0"/>
                          <a:cs typeface="Segoe UI Light" panose="020B0502040204020203" pitchFamily="34" charset="0"/>
                        </a:rPr>
                        <a:t>Define databases, example of relational</a:t>
                      </a:r>
                      <a:r>
                        <a:rPr lang="en-US" sz="1200" b="0" baseline="0" dirty="0">
                          <a:latin typeface="Segoe UI Light" panose="020B0502040204020203" pitchFamily="34" charset="0"/>
                          <a:cs typeface="Segoe UI Light" panose="020B0502040204020203" pitchFamily="34" charset="0"/>
                        </a:rPr>
                        <a:t> database tables, and </a:t>
                      </a:r>
                      <a:r>
                        <a:rPr lang="en-US" sz="1200" b="0" dirty="0">
                          <a:latin typeface="Segoe UI Light" panose="020B0502040204020203" pitchFamily="34" charset="0"/>
                          <a:cs typeface="Segoe UI Light" panose="020B0502040204020203" pitchFamily="34" charset="0"/>
                        </a:rPr>
                        <a:t>introduce</a:t>
                      </a:r>
                      <a:r>
                        <a:rPr lang="en-US" sz="1200" b="0" baseline="0" dirty="0">
                          <a:latin typeface="Segoe UI Light" panose="020B0502040204020203" pitchFamily="34" charset="0"/>
                          <a:cs typeface="Segoe UI Light" panose="020B0502040204020203" pitchFamily="34" charset="0"/>
                        </a:rPr>
                        <a:t> common database terminology </a:t>
                      </a:r>
                      <a:endParaRPr lang="en-US" sz="1200" b="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1"/>
                  </a:ext>
                </a:extLst>
              </a:tr>
              <a:tr h="690745">
                <a:tc>
                  <a:txBody>
                    <a:bodyPr/>
                    <a:lstStyle/>
                    <a:p>
                      <a:pPr marL="573088" indent="-573088">
                        <a:tabLst/>
                      </a:pPr>
                      <a:r>
                        <a:rPr lang="en-US" sz="1800" dirty="0">
                          <a:latin typeface="Segoe UI Light" panose="020B0502040204020203" pitchFamily="34" charset="0"/>
                          <a:cs typeface="Segoe UI Light" panose="020B0502040204020203" pitchFamily="34" charset="0"/>
                        </a:rPr>
                        <a:t>02 | Relational Concepts (50 minutes)</a:t>
                      </a:r>
                    </a:p>
                    <a:p>
                      <a:pPr marL="573088" indent="-573088">
                        <a:tabLst>
                          <a:tab pos="511175" algn="l"/>
                        </a:tabLst>
                      </a:pPr>
                      <a:r>
                        <a:rPr lang="en-US" sz="1400" dirty="0">
                          <a:latin typeface="Segoe UI Light" panose="020B0502040204020203" pitchFamily="34" charset="0"/>
                          <a:cs typeface="Segoe UI Light" panose="020B0502040204020203" pitchFamily="34" charset="0"/>
                        </a:rPr>
                        <a:t>	Normalization, referential</a:t>
                      </a:r>
                      <a:r>
                        <a:rPr lang="en-US" sz="1400" baseline="0" dirty="0">
                          <a:latin typeface="Segoe UI Light" panose="020B0502040204020203" pitchFamily="34" charset="0"/>
                          <a:cs typeface="Segoe UI Light" panose="020B0502040204020203" pitchFamily="34" charset="0"/>
                        </a:rPr>
                        <a:t> integrity, and constraints</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2"/>
                  </a:ext>
                </a:extLst>
              </a:tr>
              <a:tr h="712020">
                <a:tc>
                  <a:txBody>
                    <a:bodyPr/>
                    <a:lstStyle/>
                    <a:p>
                      <a:pPr marL="573088" indent="-573088">
                        <a:tabLst/>
                      </a:pPr>
                      <a:r>
                        <a:rPr lang="en-US" sz="1800" dirty="0">
                          <a:latin typeface="Segoe UI Light" panose="020B0502040204020203" pitchFamily="34" charset="0"/>
                          <a:cs typeface="Segoe UI Light" panose="020B0502040204020203" pitchFamily="34" charset="0"/>
                        </a:rPr>
                        <a:t>03 | Creating</a:t>
                      </a:r>
                      <a:r>
                        <a:rPr lang="en-US" sz="1800" baseline="0" dirty="0">
                          <a:latin typeface="Segoe UI Light" panose="020B0502040204020203" pitchFamily="34" charset="0"/>
                          <a:cs typeface="Segoe UI Light" panose="020B0502040204020203" pitchFamily="34" charset="0"/>
                        </a:rPr>
                        <a:t> databases and database objects </a:t>
                      </a:r>
                      <a:r>
                        <a:rPr lang="en-US" sz="1800" dirty="0">
                          <a:latin typeface="Segoe UI Light" panose="020B0502040204020203" pitchFamily="34" charset="0"/>
                          <a:cs typeface="Segoe UI Light" panose="020B0502040204020203" pitchFamily="34" charset="0"/>
                        </a:rPr>
                        <a:t>(50 minutes)</a:t>
                      </a:r>
                    </a:p>
                    <a:p>
                      <a:pPr marL="573088" indent="-573088">
                        <a:tabLst>
                          <a:tab pos="511175" algn="l"/>
                        </a:tabLst>
                      </a:pPr>
                      <a:r>
                        <a:rPr lang="en-US" sz="1200" dirty="0">
                          <a:latin typeface="Segoe UI Light" panose="020B0502040204020203" pitchFamily="34" charset="0"/>
                          <a:cs typeface="Segoe UI Light" panose="020B0502040204020203" pitchFamily="34" charset="0"/>
                        </a:rPr>
                        <a:t>	Data types,</a:t>
                      </a:r>
                      <a:r>
                        <a:rPr lang="en-US" sz="1200" baseline="0" dirty="0">
                          <a:latin typeface="Segoe UI Light" panose="020B0502040204020203" pitchFamily="34" charset="0"/>
                          <a:cs typeface="Segoe UI Light" panose="020B0502040204020203" pitchFamily="34" charset="0"/>
                        </a:rPr>
                        <a:t> database objects, DDL statements, and creating scripts </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3"/>
                  </a:ext>
                </a:extLst>
              </a:tr>
              <a:tr h="712020">
                <a:tc>
                  <a:txBody>
                    <a:bodyPr/>
                    <a:lstStyle/>
                    <a:p>
                      <a:pPr marL="573088" indent="-573088"/>
                      <a:r>
                        <a:rPr lang="en-US" sz="1800" dirty="0">
                          <a:latin typeface="Segoe UI Light" panose="020B0502040204020203" pitchFamily="34" charset="0"/>
                          <a:cs typeface="Segoe UI Light" panose="020B0502040204020203" pitchFamily="34" charset="0"/>
                        </a:rPr>
                        <a:t>04 | Using DML statements</a:t>
                      </a:r>
                      <a:r>
                        <a:rPr lang="en-US" sz="1800" baseline="0" dirty="0">
                          <a:latin typeface="Segoe UI Light" panose="020B0502040204020203" pitchFamily="34" charset="0"/>
                          <a:cs typeface="Segoe UI Light" panose="020B0502040204020203" pitchFamily="34" charset="0"/>
                        </a:rPr>
                        <a:t> </a:t>
                      </a:r>
                      <a:r>
                        <a:rPr lang="en-US" sz="1800" dirty="0">
                          <a:latin typeface="Segoe UI Light" panose="020B0502040204020203" pitchFamily="34" charset="0"/>
                          <a:cs typeface="Segoe UI Light" panose="020B0502040204020203" pitchFamily="34" charset="0"/>
                        </a:rPr>
                        <a:t>(50 minutes)</a:t>
                      </a:r>
                    </a:p>
                    <a:p>
                      <a:pPr marL="573088" marR="0" indent="-573088" algn="l" defTabSz="685955" rtl="0" eaLnBrk="1" fontAlgn="auto" latinLnBrk="0" hangingPunct="1">
                        <a:lnSpc>
                          <a:spcPct val="100000"/>
                        </a:lnSpc>
                        <a:spcBef>
                          <a:spcPts val="0"/>
                        </a:spcBef>
                        <a:spcAft>
                          <a:spcPts val="0"/>
                        </a:spcAft>
                        <a:buClrTx/>
                        <a:buSzTx/>
                        <a:buFontTx/>
                        <a:buNone/>
                        <a:tabLst>
                          <a:tab pos="511175" algn="l"/>
                        </a:tabLst>
                        <a:defRPr/>
                      </a:pPr>
                      <a:r>
                        <a:rPr lang="en-US" sz="1200" dirty="0">
                          <a:latin typeface="Segoe UI Light" panose="020B0502040204020203" pitchFamily="34" charset="0"/>
                          <a:cs typeface="Segoe UI Light" panose="020B0502040204020203" pitchFamily="34" charset="0"/>
                        </a:rPr>
                        <a:t>	DML statements, using</a:t>
                      </a:r>
                      <a:r>
                        <a:rPr lang="en-US" sz="1200" baseline="0" dirty="0">
                          <a:latin typeface="Segoe UI Light" panose="020B0502040204020203" pitchFamily="34" charset="0"/>
                          <a:cs typeface="Segoe UI Light" panose="020B0502040204020203" pitchFamily="34" charset="0"/>
                        </a:rPr>
                        <a:t> </a:t>
                      </a:r>
                      <a:r>
                        <a:rPr lang="en-US" sz="1200" dirty="0">
                          <a:latin typeface="Segoe UI Light" panose="020B0502040204020203" pitchFamily="34" charset="0"/>
                          <a:cs typeface="Segoe UI Light" panose="020B0502040204020203" pitchFamily="34" charset="0"/>
                        </a:rPr>
                        <a:t>the SELECT</a:t>
                      </a:r>
                      <a:r>
                        <a:rPr lang="en-US" sz="1200" baseline="0" dirty="0">
                          <a:latin typeface="Segoe UI Light" panose="020B0502040204020203" pitchFamily="34" charset="0"/>
                          <a:cs typeface="Segoe UI Light" panose="020B0502040204020203" pitchFamily="34" charset="0"/>
                        </a:rPr>
                        <a:t> statement; using INSERT, UPDATE, and DELETE to manage data; indexes and triggers</a:t>
                      </a:r>
                      <a:endParaRPr lang="en-US" sz="1200" dirty="0">
                        <a:latin typeface="Segoe UI Light" panose="020B0502040204020203" pitchFamily="34" charset="0"/>
                        <a:cs typeface="Segoe UI Light" panose="020B0502040204020203" pitchFamily="34" charset="0"/>
                      </a:endParaRPr>
                    </a:p>
                    <a:p>
                      <a:pPr marL="573088" indent="-573088">
                        <a:tabLst>
                          <a:tab pos="511175" algn="l"/>
                        </a:tabLst>
                      </a:pP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4"/>
                  </a:ext>
                </a:extLst>
              </a:tr>
              <a:tr h="712020">
                <a:tc>
                  <a:txBody>
                    <a:bodyPr/>
                    <a:lstStyle/>
                    <a:p>
                      <a:pPr marL="573088" indent="-573088"/>
                      <a:r>
                        <a:rPr lang="en-US" sz="1800" b="1" dirty="0">
                          <a:latin typeface="Segoe UI Light" panose="020B0502040204020203" pitchFamily="34" charset="0"/>
                          <a:cs typeface="Segoe UI Light" panose="020B0502040204020203" pitchFamily="34" charset="0"/>
                        </a:rPr>
                        <a:t>05 | SQL</a:t>
                      </a:r>
                      <a:r>
                        <a:rPr lang="en-US" sz="1800" b="1" baseline="0" dirty="0">
                          <a:latin typeface="Segoe UI Light" panose="020B0502040204020203" pitchFamily="34" charset="0"/>
                          <a:cs typeface="Segoe UI Light" panose="020B0502040204020203" pitchFamily="34" charset="0"/>
                        </a:rPr>
                        <a:t> Server Administration Fundamentals </a:t>
                      </a:r>
                      <a:r>
                        <a:rPr lang="en-US" sz="1800" b="1" dirty="0">
                          <a:latin typeface="Segoe UI Light" panose="020B0502040204020203" pitchFamily="34" charset="0"/>
                          <a:cs typeface="Segoe UI Light" panose="020B0502040204020203" pitchFamily="34" charset="0"/>
                        </a:rPr>
                        <a:t>(50 minutes)</a:t>
                      </a:r>
                    </a:p>
                    <a:p>
                      <a:pPr marL="573088" indent="-573088">
                        <a:tabLst>
                          <a:tab pos="511175" algn="l"/>
                        </a:tabLst>
                      </a:pPr>
                      <a:r>
                        <a:rPr lang="en-US" sz="1200" b="1" dirty="0">
                          <a:latin typeface="Segoe UI Light" panose="020B0502040204020203" pitchFamily="34" charset="0"/>
                          <a:cs typeface="Segoe UI Light" panose="020B0502040204020203" pitchFamily="34" charset="0"/>
                        </a:rPr>
                        <a:t>	SQL Server</a:t>
                      </a:r>
                      <a:r>
                        <a:rPr lang="en-US" sz="1200" b="1" baseline="0" dirty="0">
                          <a:latin typeface="Segoe UI Light" panose="020B0502040204020203" pitchFamily="34" charset="0"/>
                          <a:cs typeface="Segoe UI Light" panose="020B0502040204020203" pitchFamily="34" charset="0"/>
                        </a:rPr>
                        <a:t> security</a:t>
                      </a:r>
                      <a:r>
                        <a:rPr lang="en-US" sz="1200" b="1">
                          <a:latin typeface="Segoe UI Light" panose="020B0502040204020203" pitchFamily="34" charset="0"/>
                          <a:cs typeface="Segoe UI Light" panose="020B0502040204020203" pitchFamily="34" charset="0"/>
                        </a:rPr>
                        <a:t>; securing </a:t>
                      </a:r>
                      <a:r>
                        <a:rPr lang="en-US" sz="1200" b="1" dirty="0">
                          <a:latin typeface="Segoe UI Light" panose="020B0502040204020203" pitchFamily="34" charset="0"/>
                          <a:cs typeface="Segoe UI Light" panose="020B0502040204020203" pitchFamily="34" charset="0"/>
                        </a:rPr>
                        <a:t>database and objects</a:t>
                      </a:r>
                      <a:r>
                        <a:rPr lang="en-US" sz="1200" b="1" baseline="0" dirty="0">
                          <a:latin typeface="Segoe UI Light" panose="020B0502040204020203" pitchFamily="34" charset="0"/>
                          <a:cs typeface="Segoe UI Light" panose="020B0502040204020203" pitchFamily="34" charset="0"/>
                        </a:rPr>
                        <a:t>; performing database backups and database restores </a:t>
                      </a:r>
                      <a:endParaRPr lang="en-US" sz="1200" b="1"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41572869"/>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Database Fundamentals</a:t>
            </a:r>
            <a:br>
              <a:rPr lang="en-US" sz="3000" dirty="0"/>
            </a:br>
            <a:r>
              <a:rPr lang="en-US" sz="2400" dirty="0"/>
              <a:t>SQLWithRichard.com</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791458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05| SQL Server Administration        Fundamentals</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2225390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Module Overview</a:t>
            </a:r>
            <a:endParaRPr lang="en-US" dirty="0"/>
          </a:p>
        </p:txBody>
      </p:sp>
      <p:sp>
        <p:nvSpPr>
          <p:cNvPr id="7" name="Content Placeholder 6"/>
          <p:cNvSpPr>
            <a:spLocks noGrp="1"/>
          </p:cNvSpPr>
          <p:nvPr>
            <p:ph idx="1"/>
          </p:nvPr>
        </p:nvSpPr>
        <p:spPr>
          <a:xfrm>
            <a:off x="284560" y="1898420"/>
            <a:ext cx="8643938" cy="3967791"/>
          </a:xfrm>
          <a:prstGeom prst="rect">
            <a:avLst/>
          </a:prstGeom>
        </p:spPr>
        <p:txBody>
          <a:bodyPr>
            <a:normAutofit/>
          </a:bodyPr>
          <a:lstStyle/>
          <a:p>
            <a:r>
              <a:rPr lang="en-GB" sz="2800" dirty="0"/>
              <a:t>Understanding SQL Server Security</a:t>
            </a:r>
          </a:p>
          <a:p>
            <a:r>
              <a:rPr lang="en-GB" sz="2800" dirty="0"/>
              <a:t>Securing SQL Server databases and objects</a:t>
            </a:r>
          </a:p>
          <a:p>
            <a:r>
              <a:rPr lang="en-GB" sz="2800" dirty="0"/>
              <a:t>Using SSMS to backup SQL Server databases</a:t>
            </a:r>
          </a:p>
          <a:p>
            <a:r>
              <a:rPr lang="en-GB" sz="2800" dirty="0"/>
              <a:t>Using SSMS to restore SQL Server databases</a:t>
            </a:r>
          </a:p>
          <a:p>
            <a:endParaRPr lang="en-GB" sz="2800" dirty="0"/>
          </a:p>
        </p:txBody>
      </p:sp>
    </p:spTree>
    <p:extLst>
      <p:ext uri="{BB962C8B-B14F-4D97-AF65-F5344CB8AC3E}">
        <p14:creationId xmlns:p14="http://schemas.microsoft.com/office/powerpoint/2010/main" val="233202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SQL Server security</a:t>
            </a:r>
          </a:p>
        </p:txBody>
      </p:sp>
    </p:spTree>
    <p:extLst>
      <p:ext uri="{BB962C8B-B14F-4D97-AF65-F5344CB8AC3E}">
        <p14:creationId xmlns:p14="http://schemas.microsoft.com/office/powerpoint/2010/main" val="63543972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Database security</a:t>
            </a:r>
          </a:p>
        </p:txBody>
      </p:sp>
      <p:sp>
        <p:nvSpPr>
          <p:cNvPr id="4099" name="Content Placeholder 2"/>
          <p:cNvSpPr>
            <a:spLocks noGrp="1"/>
          </p:cNvSpPr>
          <p:nvPr>
            <p:ph idx="1"/>
          </p:nvPr>
        </p:nvSpPr>
        <p:spPr>
          <a:xfrm>
            <a:off x="457200" y="1371600"/>
            <a:ext cx="8229600" cy="5105400"/>
          </a:xfrm>
        </p:spPr>
        <p:txBody>
          <a:bodyPr/>
          <a:lstStyle/>
          <a:p>
            <a:r>
              <a:rPr lang="en-US" sz="2800" dirty="0"/>
              <a:t>Securing your database content is a critical part of a DBA’s job. The design, testing, and implementation of security is necessary to ensure that confidentiality is not compromised</a:t>
            </a:r>
          </a:p>
          <a:p>
            <a:endParaRPr lang="en-US" sz="2800" b="1" i="1" dirty="0"/>
          </a:p>
          <a:p>
            <a:r>
              <a:rPr lang="en-US" sz="2800" b="1" i="1" dirty="0" err="1"/>
              <a:t>Securables</a:t>
            </a:r>
            <a:r>
              <a:rPr lang="en-US" sz="2800" b="1" i="1" dirty="0"/>
              <a:t> </a:t>
            </a:r>
            <a:r>
              <a:rPr lang="en-US" sz="2800" dirty="0"/>
              <a:t>are the server, database, and objects a database contains</a:t>
            </a:r>
          </a:p>
          <a:p>
            <a:r>
              <a:rPr lang="en-US" sz="2800" b="1" i="1" dirty="0"/>
              <a:t>Principals</a:t>
            </a:r>
            <a:r>
              <a:rPr lang="en-US" sz="2800" dirty="0"/>
              <a:t> are the individuals, groups, and processes granted access to SQL Server</a:t>
            </a:r>
          </a:p>
          <a:p>
            <a:r>
              <a:rPr lang="en-US" sz="2800" b="1" i="1" dirty="0"/>
              <a:t>Permissions</a:t>
            </a:r>
            <a:r>
              <a:rPr lang="en-US" sz="2800" dirty="0"/>
              <a:t> are granted to a principal for every SQL Server securable</a:t>
            </a:r>
          </a:p>
        </p:txBody>
      </p:sp>
    </p:spTree>
    <p:extLst>
      <p:ext uri="{BB962C8B-B14F-4D97-AF65-F5344CB8AC3E}">
        <p14:creationId xmlns:p14="http://schemas.microsoft.com/office/powerpoint/2010/main" val="1885693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765300" y="342182"/>
            <a:ext cx="5816600" cy="6172918"/>
          </a:xfrm>
          <a:prstGeom prst="rect">
            <a:avLst/>
          </a:prstGeom>
        </p:spPr>
      </p:pic>
    </p:spTree>
    <p:extLst>
      <p:ext uri="{BB962C8B-B14F-4D97-AF65-F5344CB8AC3E}">
        <p14:creationId xmlns:p14="http://schemas.microsoft.com/office/powerpoint/2010/main" val="185256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Logins and accounts</a:t>
            </a:r>
          </a:p>
        </p:txBody>
      </p:sp>
      <p:sp>
        <p:nvSpPr>
          <p:cNvPr id="5123" name="Content Placeholder 2"/>
          <p:cNvSpPr>
            <a:spLocks noGrp="1"/>
          </p:cNvSpPr>
          <p:nvPr>
            <p:ph idx="1"/>
          </p:nvPr>
        </p:nvSpPr>
        <p:spPr/>
        <p:txBody>
          <a:bodyPr/>
          <a:lstStyle/>
          <a:p>
            <a:r>
              <a:rPr lang="en-US" sz="2800" dirty="0"/>
              <a:t>Three tiered approach to accessing content</a:t>
            </a:r>
          </a:p>
          <a:p>
            <a:r>
              <a:rPr lang="en-US" sz="2800" dirty="0"/>
              <a:t>1. SQL Server access - a </a:t>
            </a:r>
            <a:r>
              <a:rPr lang="en-US" sz="2800" b="1" i="1" dirty="0"/>
              <a:t>login</a:t>
            </a:r>
            <a:r>
              <a:rPr lang="en-US" sz="2800" dirty="0"/>
              <a:t> is a security principal that can be authenticated by a secure system to provide a user access to SQL Server</a:t>
            </a:r>
            <a:endParaRPr lang="en-US" dirty="0"/>
          </a:p>
          <a:p>
            <a:r>
              <a:rPr lang="en-US" sz="2800" dirty="0"/>
              <a:t>2. Database access - a </a:t>
            </a:r>
            <a:r>
              <a:rPr lang="en-US" sz="2800" b="1" i="1" dirty="0"/>
              <a:t>database</a:t>
            </a:r>
            <a:r>
              <a:rPr lang="en-US" sz="2800" dirty="0"/>
              <a:t> </a:t>
            </a:r>
            <a:r>
              <a:rPr lang="en-US" sz="2800" b="1" i="1" dirty="0"/>
              <a:t>user </a:t>
            </a:r>
            <a:r>
              <a:rPr lang="en-US" sz="2800" dirty="0"/>
              <a:t>is mapped to a SQL login and provides a user or group access to a database</a:t>
            </a:r>
          </a:p>
          <a:p>
            <a:r>
              <a:rPr lang="en-US" sz="2800" dirty="0"/>
              <a:t>3. Object access – </a:t>
            </a:r>
            <a:r>
              <a:rPr lang="en-US" sz="2800" b="1" i="1" dirty="0"/>
              <a:t>permissions</a:t>
            </a:r>
            <a:r>
              <a:rPr lang="en-US" sz="2800" dirty="0"/>
              <a:t> are applied at the object level to provide the appropriate access to the objects within the database</a:t>
            </a:r>
          </a:p>
          <a:p>
            <a:endParaRPr lang="en-US" sz="2800" dirty="0"/>
          </a:p>
          <a:p>
            <a:endParaRPr lang="en-US" dirty="0"/>
          </a:p>
          <a:p>
            <a:r>
              <a:rPr lang="en-US" dirty="0"/>
              <a:t> </a:t>
            </a:r>
          </a:p>
          <a:p>
            <a:endParaRPr lang="en-US" dirty="0"/>
          </a:p>
          <a:p>
            <a:endParaRPr lang="en-US" dirty="0"/>
          </a:p>
        </p:txBody>
      </p:sp>
    </p:spTree>
    <p:extLst>
      <p:ext uri="{BB962C8B-B14F-4D97-AF65-F5344CB8AC3E}">
        <p14:creationId xmlns:p14="http://schemas.microsoft.com/office/powerpoint/2010/main" val="475239258"/>
      </p:ext>
    </p:extLst>
  </p:cSld>
  <p:clrMapOvr>
    <a:masterClrMapping/>
  </p:clrMapOvr>
</p:sld>
</file>

<file path=ppt/theme/theme1.xml><?xml version="1.0" encoding="utf-8"?>
<a:theme xmlns:a="http://schemas.openxmlformats.org/drawingml/2006/main" name="NG_MOC_Templat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G_MOC_Core_Modul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etro Presentation">
  <a:themeElements>
    <a:clrScheme name="New Windows Template 2">
      <a:dk1>
        <a:srgbClr val="292929"/>
      </a:dk1>
      <a:lt1>
        <a:srgbClr val="FFFFFF"/>
      </a:lt1>
      <a:dk2>
        <a:srgbClr val="072B60"/>
      </a:dk2>
      <a:lt2>
        <a:srgbClr val="EEECE1"/>
      </a:lt2>
      <a:accent1>
        <a:srgbClr val="557EB9"/>
      </a:accent1>
      <a:accent2>
        <a:srgbClr val="FFC211"/>
      </a:accent2>
      <a:accent3>
        <a:srgbClr val="6BBD46"/>
      </a:accent3>
      <a:accent4>
        <a:srgbClr val="FE5815"/>
      </a:accent4>
      <a:accent5>
        <a:srgbClr val="EB7C00"/>
      </a:accent5>
      <a:accent6>
        <a:srgbClr val="00DCFF"/>
      </a:accent6>
      <a:hlink>
        <a:srgbClr val="00B9F2"/>
      </a:hlink>
      <a:folHlink>
        <a:srgbClr val="008AB5"/>
      </a:folHlink>
    </a:clrScheme>
    <a:fontScheme name="Segoe UI">
      <a:majorFont>
        <a:latin typeface="Segoe UI"/>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headEnd type="none" w="med" len="med"/>
          <a:tailEnd type="none" w="med" len="med"/>
        </a:ln>
        <a:effectLst/>
      </a:spPr>
      <a:bodyPr vert="horz" wrap="square" lIns="91436" tIns="45718" rIns="91436" bIns="45718" numCol="1" rtlCol="0" anchor="ctr" anchorCtr="0" compatLnSpc="1">
        <a:prstTxWarp prst="textNoShape">
          <a:avLst/>
        </a:prstTxWarp>
      </a:bodyPr>
      <a:lstStyle>
        <a:defPPr algn="ctr" defTabSz="914099">
          <a:defRPr sz="2200"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txDef>
      <a:spPr>
        <a:noFill/>
      </a:spPr>
      <a:bodyPr wrap="square" lIns="0" tIns="0" rIns="0" bIns="0" rtlCol="0" anchor="ctr">
        <a:spAutoFit/>
      </a:bodyPr>
      <a:lstStyle>
        <a:defPPr algn="ctr">
          <a:defRPr sz="6000" dirty="0" smtClean="0">
            <a:solidFill>
              <a:schemeClr val="bg1">
                <a:alpha val="99000"/>
              </a:schemeClr>
            </a:solidFill>
          </a:defRPr>
        </a:defPPr>
      </a:lstStyle>
    </a:tx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4956FE3CD0384DA7E7A5916524330B" ma:contentTypeVersion="0" ma:contentTypeDescription="Create a new document." ma:contentTypeScope="" ma:versionID="d60e39efb90b64ac65a3196b1702c62f">
  <xsd:schema xmlns:xsd="http://www.w3.org/2001/XMLSchema" xmlns:xs="http://www.w3.org/2001/XMLSchema" xmlns:p="http://schemas.microsoft.com/office/2006/metadata/properties" targetNamespace="http://schemas.microsoft.com/office/2006/metadata/properties" ma:root="true" ma:fieldsID="61a5510ac1a642cc309ccb7be38155f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0F4BCA-A81C-402E-8F8E-CE974B0DC4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25618FE-A1C3-402C-B6D6-42EC17F5759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7230E43-D859-4FDB-B3EB-B5FE7A0E4A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1241</Words>
  <Application>Microsoft Office PowerPoint</Application>
  <PresentationFormat>On-screen Show (4:3)</PresentationFormat>
  <Paragraphs>160</Paragraphs>
  <Slides>30</Slides>
  <Notes>6</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30</vt:i4>
      </vt:variant>
    </vt:vector>
  </HeadingPairs>
  <TitlesOfParts>
    <vt:vector size="44" baseType="lpstr">
      <vt:lpstr>Arial</vt:lpstr>
      <vt:lpstr>Calibri</vt:lpstr>
      <vt:lpstr>Consolas</vt:lpstr>
      <vt:lpstr>Courier New</vt:lpstr>
      <vt:lpstr>Segoe</vt:lpstr>
      <vt:lpstr>Segoe Light</vt:lpstr>
      <vt:lpstr>Segoe Semibold</vt:lpstr>
      <vt:lpstr>Segoe UI</vt:lpstr>
      <vt:lpstr>Segoe UI Light</vt:lpstr>
      <vt:lpstr>Verdana</vt:lpstr>
      <vt:lpstr>Wingdings</vt:lpstr>
      <vt:lpstr>NG_MOC_Template</vt:lpstr>
      <vt:lpstr>NG_MOC_Core_Module</vt:lpstr>
      <vt:lpstr>1_Metro Presentation</vt:lpstr>
      <vt:lpstr>Database Fundamentals SQLWithRichard.com</vt:lpstr>
      <vt:lpstr>Meet Richard Patlan | @SQLRichard</vt:lpstr>
      <vt:lpstr>Course Modules</vt:lpstr>
      <vt:lpstr>05| SQL Server Administration        Fundamentals</vt:lpstr>
      <vt:lpstr>Module Overview</vt:lpstr>
      <vt:lpstr>PowerPoint Presentation</vt:lpstr>
      <vt:lpstr>Database security</vt:lpstr>
      <vt:lpstr>PowerPoint Presentation</vt:lpstr>
      <vt:lpstr>Logins and accounts</vt:lpstr>
      <vt:lpstr>Server-level security</vt:lpstr>
      <vt:lpstr>Fixed server roles</vt:lpstr>
      <vt:lpstr>PowerPoint Presentation</vt:lpstr>
      <vt:lpstr>Database-level security</vt:lpstr>
      <vt:lpstr>Fixed database roles</vt:lpstr>
      <vt:lpstr>PowerPoint Presentation</vt:lpstr>
      <vt:lpstr>Guest logon accounts</vt:lpstr>
      <vt:lpstr>Managing object permissions</vt:lpstr>
      <vt:lpstr>Object permissions</vt:lpstr>
      <vt:lpstr>PowerPoint Presentation</vt:lpstr>
      <vt:lpstr>Database backups</vt:lpstr>
      <vt:lpstr>Common types of backups</vt:lpstr>
      <vt:lpstr>PowerPoint Presentation</vt:lpstr>
      <vt:lpstr>PowerPoint Presentation</vt:lpstr>
      <vt:lpstr>Database restore options</vt:lpstr>
      <vt:lpstr>PowerPoint Presentation</vt:lpstr>
      <vt:lpstr>Summary</vt:lpstr>
      <vt:lpstr>Summary</vt:lpstr>
      <vt:lpstr>Summary</vt:lpstr>
      <vt:lpstr>Summary</vt:lpstr>
      <vt:lpstr>Database Fundamentals SQLWithRichard.com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2009-10-07T16:00:10Z</dcterms:created>
  <dcterms:modified xsi:type="dcterms:W3CDTF">2023-11-13T18:33:45Z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0x010100144956FE3CD0384DA7E7A5916524330B</vt:lpwstr>
  </property>
</Properties>
</file>